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6" r:id="rId2"/>
    <p:sldId id="256" r:id="rId3"/>
    <p:sldId id="257" r:id="rId4"/>
    <p:sldId id="258" r:id="rId5"/>
    <p:sldId id="267" r:id="rId6"/>
    <p:sldId id="259" r:id="rId7"/>
    <p:sldId id="260" r:id="rId8"/>
    <p:sldId id="261" r:id="rId9"/>
    <p:sldId id="262" r:id="rId10"/>
    <p:sldId id="263" r:id="rId11"/>
    <p:sldId id="264" r:id="rId12"/>
    <p:sldId id="265" r:id="rId13"/>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7" d="100"/>
          <a:sy n="57" d="100"/>
        </p:scale>
        <p:origin x="72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3381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0174" y="781612"/>
            <a:ext cx="13891903" cy="6872255"/>
          </a:xfrm>
          <a:prstGeom prst="rect">
            <a:avLst/>
          </a:prstGeom>
        </p:spPr>
      </p:pic>
    </p:spTree>
    <p:extLst>
      <p:ext uri="{BB962C8B-B14F-4D97-AF65-F5344CB8AC3E}">
        <p14:creationId xmlns:p14="http://schemas.microsoft.com/office/powerpoint/2010/main" val="2592887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934"/>
          </a:xfrm>
          <a:prstGeom prst="rect">
            <a:avLst/>
          </a:prstGeom>
        </p:spPr>
      </p:pic>
      <p:sp>
        <p:nvSpPr>
          <p:cNvPr id="3" name="Text 0"/>
          <p:cNvSpPr/>
          <p:nvPr/>
        </p:nvSpPr>
        <p:spPr>
          <a:xfrm>
            <a:off x="6212800" y="570667"/>
            <a:ext cx="6800255" cy="610433"/>
          </a:xfrm>
          <a:prstGeom prst="rect">
            <a:avLst/>
          </a:prstGeom>
          <a:noFill/>
          <a:ln/>
        </p:spPr>
        <p:txBody>
          <a:bodyPr wrap="none" lIns="0" tIns="0" rIns="0" bIns="0" rtlCol="0" anchor="t"/>
          <a:lstStyle/>
          <a:p>
            <a:pPr marL="0" indent="0">
              <a:lnSpc>
                <a:spcPts val="4800"/>
              </a:lnSpc>
              <a:buNone/>
            </a:pPr>
            <a:r>
              <a:rPr lang="en-US" sz="3800" kern="0" spc="-77" dirty="0">
                <a:solidFill>
                  <a:srgbClr val="000000"/>
                </a:solidFill>
                <a:latin typeface="Source Serif Pro" pitchFamily="34" charset="0"/>
                <a:ea typeface="Source Serif Pro" pitchFamily="34" charset="-122"/>
                <a:cs typeface="Source Serif Pro" pitchFamily="34" charset="-120"/>
              </a:rPr>
              <a:t>Commodities as Inflation Hedge</a:t>
            </a:r>
            <a:endParaRPr lang="en-US" sz="3800" dirty="0"/>
          </a:p>
        </p:txBody>
      </p:sp>
      <p:sp>
        <p:nvSpPr>
          <p:cNvPr id="4" name="Text 1"/>
          <p:cNvSpPr/>
          <p:nvPr/>
        </p:nvSpPr>
        <p:spPr>
          <a:xfrm>
            <a:off x="6212800" y="1492329"/>
            <a:ext cx="7691199" cy="995839"/>
          </a:xfrm>
          <a:prstGeom prst="rect">
            <a:avLst/>
          </a:prstGeom>
          <a:noFill/>
          <a:ln/>
        </p:spPr>
        <p:txBody>
          <a:bodyPr wrap="square" lIns="0" tIns="0" rIns="0" bIns="0" rtlCol="0" anchor="t"/>
          <a:lstStyle/>
          <a:p>
            <a:pPr marL="0" indent="0">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Commodities are raw materials, such as gold, oil, and agricultural products. Historically, commodities have been considered a hedge against inflation as their prices tend to rise when inflation is high.</a:t>
            </a:r>
            <a:endParaRPr lang="en-US" sz="1600" dirty="0"/>
          </a:p>
        </p:txBody>
      </p:sp>
      <p:sp>
        <p:nvSpPr>
          <p:cNvPr id="5" name="Shape 2"/>
          <p:cNvSpPr/>
          <p:nvPr/>
        </p:nvSpPr>
        <p:spPr>
          <a:xfrm>
            <a:off x="6512600" y="2721650"/>
            <a:ext cx="22860" cy="4940618"/>
          </a:xfrm>
          <a:prstGeom prst="roundRect">
            <a:avLst>
              <a:gd name="adj" fmla="val 381328"/>
            </a:avLst>
          </a:prstGeom>
          <a:solidFill>
            <a:srgbClr val="D6BADD"/>
          </a:solidFill>
          <a:ln/>
        </p:spPr>
      </p:sp>
      <p:sp>
        <p:nvSpPr>
          <p:cNvPr id="6" name="Shape 3"/>
          <p:cNvSpPr/>
          <p:nvPr/>
        </p:nvSpPr>
        <p:spPr>
          <a:xfrm>
            <a:off x="6734651" y="3177183"/>
            <a:ext cx="726400" cy="22860"/>
          </a:xfrm>
          <a:prstGeom prst="roundRect">
            <a:avLst>
              <a:gd name="adj" fmla="val 381328"/>
            </a:avLst>
          </a:prstGeom>
          <a:solidFill>
            <a:srgbClr val="D6BADD"/>
          </a:solidFill>
          <a:ln/>
        </p:spPr>
      </p:sp>
      <p:sp>
        <p:nvSpPr>
          <p:cNvPr id="7" name="Shape 4"/>
          <p:cNvSpPr/>
          <p:nvPr/>
        </p:nvSpPr>
        <p:spPr>
          <a:xfrm>
            <a:off x="6290548" y="2955131"/>
            <a:ext cx="466963" cy="466963"/>
          </a:xfrm>
          <a:prstGeom prst="roundRect">
            <a:avLst>
              <a:gd name="adj" fmla="val 18668"/>
            </a:avLst>
          </a:prstGeom>
          <a:solidFill>
            <a:srgbClr val="F0D4F7"/>
          </a:solidFill>
          <a:ln w="7620">
            <a:solidFill>
              <a:srgbClr val="D6BADD"/>
            </a:solidFill>
            <a:prstDash val="solid"/>
          </a:ln>
        </p:spPr>
      </p:sp>
      <p:sp>
        <p:nvSpPr>
          <p:cNvPr id="8" name="Text 5"/>
          <p:cNvSpPr/>
          <p:nvPr/>
        </p:nvSpPr>
        <p:spPr>
          <a:xfrm>
            <a:off x="6450806" y="3042047"/>
            <a:ext cx="146447" cy="293013"/>
          </a:xfrm>
          <a:prstGeom prst="rect">
            <a:avLst/>
          </a:prstGeom>
          <a:noFill/>
          <a:ln/>
        </p:spPr>
        <p:txBody>
          <a:bodyPr wrap="none" lIns="0" tIns="0" rIns="0" bIns="0" rtlCol="0" anchor="t"/>
          <a:lstStyle/>
          <a:p>
            <a:pPr marL="0" indent="0" algn="ctr">
              <a:lnSpc>
                <a:spcPts val="2300"/>
              </a:lnSpc>
              <a:buNone/>
            </a:pPr>
            <a:r>
              <a:rPr lang="en-US" sz="2300" kern="0" spc="-46" dirty="0">
                <a:solidFill>
                  <a:srgbClr val="272525"/>
                </a:solidFill>
                <a:latin typeface="Source Serif Pro" pitchFamily="34" charset="0"/>
                <a:ea typeface="Source Serif Pro" pitchFamily="34" charset="-122"/>
                <a:cs typeface="Source Serif Pro" pitchFamily="34" charset="-120"/>
              </a:rPr>
              <a:t>1</a:t>
            </a:r>
            <a:endParaRPr lang="en-US" sz="2300" dirty="0"/>
          </a:p>
        </p:txBody>
      </p:sp>
      <p:sp>
        <p:nvSpPr>
          <p:cNvPr id="9" name="Text 6"/>
          <p:cNvSpPr/>
          <p:nvPr/>
        </p:nvSpPr>
        <p:spPr>
          <a:xfrm>
            <a:off x="7665482" y="2929176"/>
            <a:ext cx="2441734" cy="305157"/>
          </a:xfrm>
          <a:prstGeom prst="rect">
            <a:avLst/>
          </a:prstGeom>
          <a:noFill/>
          <a:ln/>
        </p:spPr>
        <p:txBody>
          <a:bodyPr wrap="none" lIns="0" tIns="0" rIns="0" bIns="0" rtlCol="0" anchor="t"/>
          <a:lstStyle/>
          <a:p>
            <a:pPr marL="0" indent="0" algn="l">
              <a:lnSpc>
                <a:spcPts val="2400"/>
              </a:lnSpc>
              <a:buNone/>
            </a:pPr>
            <a:r>
              <a:rPr lang="en-US" sz="1900" kern="0" spc="-38" dirty="0">
                <a:solidFill>
                  <a:srgbClr val="272525"/>
                </a:solidFill>
                <a:latin typeface="Source Serif Pro" pitchFamily="34" charset="0"/>
                <a:ea typeface="Source Serif Pro" pitchFamily="34" charset="-122"/>
                <a:cs typeface="Source Serif Pro" pitchFamily="34" charset="-120"/>
              </a:rPr>
              <a:t>Gold</a:t>
            </a:r>
            <a:endParaRPr lang="en-US" sz="1900" dirty="0"/>
          </a:p>
        </p:txBody>
      </p:sp>
      <p:sp>
        <p:nvSpPr>
          <p:cNvPr id="10" name="Text 7"/>
          <p:cNvSpPr/>
          <p:nvPr/>
        </p:nvSpPr>
        <p:spPr>
          <a:xfrm>
            <a:off x="7665482" y="3358753"/>
            <a:ext cx="6238518" cy="663893"/>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Gold is considered a safe-haven asset that holds its value during times of economic uncertainty and inflation.</a:t>
            </a:r>
            <a:endParaRPr lang="en-US" sz="1600" dirty="0"/>
          </a:p>
        </p:txBody>
      </p:sp>
      <p:sp>
        <p:nvSpPr>
          <p:cNvPr id="11" name="Shape 8"/>
          <p:cNvSpPr/>
          <p:nvPr/>
        </p:nvSpPr>
        <p:spPr>
          <a:xfrm>
            <a:off x="6734651" y="4893231"/>
            <a:ext cx="726400" cy="22860"/>
          </a:xfrm>
          <a:prstGeom prst="roundRect">
            <a:avLst>
              <a:gd name="adj" fmla="val 381328"/>
            </a:avLst>
          </a:prstGeom>
          <a:solidFill>
            <a:srgbClr val="D6BADD"/>
          </a:solidFill>
          <a:ln/>
        </p:spPr>
      </p:sp>
      <p:sp>
        <p:nvSpPr>
          <p:cNvPr id="12" name="Shape 9"/>
          <p:cNvSpPr/>
          <p:nvPr/>
        </p:nvSpPr>
        <p:spPr>
          <a:xfrm>
            <a:off x="6290548" y="4671179"/>
            <a:ext cx="466963" cy="466963"/>
          </a:xfrm>
          <a:prstGeom prst="roundRect">
            <a:avLst>
              <a:gd name="adj" fmla="val 18668"/>
            </a:avLst>
          </a:prstGeom>
          <a:solidFill>
            <a:srgbClr val="F0D4F7"/>
          </a:solidFill>
          <a:ln w="7620">
            <a:solidFill>
              <a:srgbClr val="D6BADD"/>
            </a:solidFill>
            <a:prstDash val="solid"/>
          </a:ln>
        </p:spPr>
      </p:sp>
      <p:sp>
        <p:nvSpPr>
          <p:cNvPr id="13" name="Text 10"/>
          <p:cNvSpPr/>
          <p:nvPr/>
        </p:nvSpPr>
        <p:spPr>
          <a:xfrm>
            <a:off x="6450806" y="4758095"/>
            <a:ext cx="146447" cy="293013"/>
          </a:xfrm>
          <a:prstGeom prst="rect">
            <a:avLst/>
          </a:prstGeom>
          <a:noFill/>
          <a:ln/>
        </p:spPr>
        <p:txBody>
          <a:bodyPr wrap="none" lIns="0" tIns="0" rIns="0" bIns="0" rtlCol="0" anchor="t"/>
          <a:lstStyle/>
          <a:p>
            <a:pPr marL="0" indent="0" algn="ctr">
              <a:lnSpc>
                <a:spcPts val="2300"/>
              </a:lnSpc>
              <a:buNone/>
            </a:pPr>
            <a:r>
              <a:rPr lang="en-US" sz="2300" kern="0" spc="-46" dirty="0">
                <a:solidFill>
                  <a:srgbClr val="272525"/>
                </a:solidFill>
                <a:latin typeface="Source Serif Pro" pitchFamily="34" charset="0"/>
                <a:ea typeface="Source Serif Pro" pitchFamily="34" charset="-122"/>
                <a:cs typeface="Source Serif Pro" pitchFamily="34" charset="-120"/>
              </a:rPr>
              <a:t>2</a:t>
            </a:r>
            <a:endParaRPr lang="en-US" sz="2300" dirty="0"/>
          </a:p>
        </p:txBody>
      </p:sp>
      <p:sp>
        <p:nvSpPr>
          <p:cNvPr id="14" name="Text 11"/>
          <p:cNvSpPr/>
          <p:nvPr/>
        </p:nvSpPr>
        <p:spPr>
          <a:xfrm>
            <a:off x="7665482" y="4645223"/>
            <a:ext cx="2441734" cy="305157"/>
          </a:xfrm>
          <a:prstGeom prst="rect">
            <a:avLst/>
          </a:prstGeom>
          <a:noFill/>
          <a:ln/>
        </p:spPr>
        <p:txBody>
          <a:bodyPr wrap="none" lIns="0" tIns="0" rIns="0" bIns="0" rtlCol="0" anchor="t"/>
          <a:lstStyle/>
          <a:p>
            <a:pPr marL="0" indent="0" algn="l">
              <a:lnSpc>
                <a:spcPts val="2400"/>
              </a:lnSpc>
              <a:buNone/>
            </a:pPr>
            <a:r>
              <a:rPr lang="en-US" sz="1900" kern="0" spc="-38" dirty="0">
                <a:solidFill>
                  <a:srgbClr val="272525"/>
                </a:solidFill>
                <a:latin typeface="Source Serif Pro" pitchFamily="34" charset="0"/>
                <a:ea typeface="Source Serif Pro" pitchFamily="34" charset="-122"/>
                <a:cs typeface="Source Serif Pro" pitchFamily="34" charset="-120"/>
              </a:rPr>
              <a:t>Energy</a:t>
            </a:r>
            <a:endParaRPr lang="en-US" sz="1900" dirty="0"/>
          </a:p>
        </p:txBody>
      </p:sp>
      <p:sp>
        <p:nvSpPr>
          <p:cNvPr id="15" name="Text 12"/>
          <p:cNvSpPr/>
          <p:nvPr/>
        </p:nvSpPr>
        <p:spPr>
          <a:xfrm>
            <a:off x="7665482" y="5074801"/>
            <a:ext cx="6238518" cy="663893"/>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Oil and natural gas prices can rise in an inflationary environment as demand for energy increases.</a:t>
            </a:r>
            <a:endParaRPr lang="en-US" sz="1600" dirty="0"/>
          </a:p>
        </p:txBody>
      </p:sp>
      <p:sp>
        <p:nvSpPr>
          <p:cNvPr id="16" name="Shape 13"/>
          <p:cNvSpPr/>
          <p:nvPr/>
        </p:nvSpPr>
        <p:spPr>
          <a:xfrm>
            <a:off x="6734651" y="6609278"/>
            <a:ext cx="726400" cy="22860"/>
          </a:xfrm>
          <a:prstGeom prst="roundRect">
            <a:avLst>
              <a:gd name="adj" fmla="val 381328"/>
            </a:avLst>
          </a:prstGeom>
          <a:solidFill>
            <a:srgbClr val="D6BADD"/>
          </a:solidFill>
          <a:ln/>
        </p:spPr>
      </p:sp>
      <p:sp>
        <p:nvSpPr>
          <p:cNvPr id="17" name="Shape 14"/>
          <p:cNvSpPr/>
          <p:nvPr/>
        </p:nvSpPr>
        <p:spPr>
          <a:xfrm>
            <a:off x="6290548" y="6387227"/>
            <a:ext cx="466963" cy="466963"/>
          </a:xfrm>
          <a:prstGeom prst="roundRect">
            <a:avLst>
              <a:gd name="adj" fmla="val 18668"/>
            </a:avLst>
          </a:prstGeom>
          <a:solidFill>
            <a:srgbClr val="F0D4F7"/>
          </a:solidFill>
          <a:ln w="7620">
            <a:solidFill>
              <a:srgbClr val="D6BADD"/>
            </a:solidFill>
            <a:prstDash val="solid"/>
          </a:ln>
        </p:spPr>
      </p:sp>
      <p:sp>
        <p:nvSpPr>
          <p:cNvPr id="18" name="Text 15"/>
          <p:cNvSpPr/>
          <p:nvPr/>
        </p:nvSpPr>
        <p:spPr>
          <a:xfrm>
            <a:off x="6450806" y="6474143"/>
            <a:ext cx="146447" cy="293013"/>
          </a:xfrm>
          <a:prstGeom prst="rect">
            <a:avLst/>
          </a:prstGeom>
          <a:noFill/>
          <a:ln/>
        </p:spPr>
        <p:txBody>
          <a:bodyPr wrap="none" lIns="0" tIns="0" rIns="0" bIns="0" rtlCol="0" anchor="t"/>
          <a:lstStyle/>
          <a:p>
            <a:pPr marL="0" indent="0" algn="ctr">
              <a:lnSpc>
                <a:spcPts val="2300"/>
              </a:lnSpc>
              <a:buNone/>
            </a:pPr>
            <a:r>
              <a:rPr lang="en-US" sz="2300" kern="0" spc="-46" dirty="0">
                <a:solidFill>
                  <a:srgbClr val="272525"/>
                </a:solidFill>
                <a:latin typeface="Source Serif Pro" pitchFamily="34" charset="0"/>
                <a:ea typeface="Source Serif Pro" pitchFamily="34" charset="-122"/>
                <a:cs typeface="Source Serif Pro" pitchFamily="34" charset="-120"/>
              </a:rPr>
              <a:t>3</a:t>
            </a:r>
            <a:endParaRPr lang="en-US" sz="2300" dirty="0"/>
          </a:p>
        </p:txBody>
      </p:sp>
      <p:sp>
        <p:nvSpPr>
          <p:cNvPr id="19" name="Text 16"/>
          <p:cNvSpPr/>
          <p:nvPr/>
        </p:nvSpPr>
        <p:spPr>
          <a:xfrm>
            <a:off x="7665482" y="6361271"/>
            <a:ext cx="2764155" cy="305157"/>
          </a:xfrm>
          <a:prstGeom prst="rect">
            <a:avLst/>
          </a:prstGeom>
          <a:noFill/>
          <a:ln/>
        </p:spPr>
        <p:txBody>
          <a:bodyPr wrap="none" lIns="0" tIns="0" rIns="0" bIns="0" rtlCol="0" anchor="t"/>
          <a:lstStyle/>
          <a:p>
            <a:pPr marL="0" indent="0" algn="l">
              <a:lnSpc>
                <a:spcPts val="2400"/>
              </a:lnSpc>
              <a:buNone/>
            </a:pPr>
            <a:r>
              <a:rPr lang="en-US" sz="1900" kern="0" spc="-38" dirty="0">
                <a:solidFill>
                  <a:srgbClr val="272525"/>
                </a:solidFill>
                <a:latin typeface="Source Serif Pro" pitchFamily="34" charset="0"/>
                <a:ea typeface="Source Serif Pro" pitchFamily="34" charset="-122"/>
                <a:cs typeface="Source Serif Pro" pitchFamily="34" charset="-120"/>
              </a:rPr>
              <a:t>Agricultural Commodities</a:t>
            </a:r>
            <a:endParaRPr lang="en-US" sz="1900" dirty="0"/>
          </a:p>
        </p:txBody>
      </p:sp>
      <p:sp>
        <p:nvSpPr>
          <p:cNvPr id="20" name="Text 17"/>
          <p:cNvSpPr/>
          <p:nvPr/>
        </p:nvSpPr>
        <p:spPr>
          <a:xfrm>
            <a:off x="7665482" y="6790849"/>
            <a:ext cx="6238518" cy="663893"/>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Food prices can rise due to factors such as supply chain disruptions, weather events, and rising energy costs.</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5299" y="1141214"/>
            <a:ext cx="6502241" cy="604004"/>
          </a:xfrm>
          <a:prstGeom prst="rect">
            <a:avLst/>
          </a:prstGeom>
          <a:noFill/>
          <a:ln/>
        </p:spPr>
        <p:txBody>
          <a:bodyPr wrap="none" lIns="0" tIns="0" rIns="0" bIns="0" rtlCol="0" anchor="t"/>
          <a:lstStyle/>
          <a:p>
            <a:pPr marL="0" indent="0">
              <a:lnSpc>
                <a:spcPts val="4750"/>
              </a:lnSpc>
              <a:buNone/>
            </a:pPr>
            <a:r>
              <a:rPr lang="en-US" sz="3800" kern="0" spc="-76" dirty="0">
                <a:solidFill>
                  <a:srgbClr val="000000"/>
                </a:solidFill>
                <a:latin typeface="Source Serif Pro" pitchFamily="34" charset="0"/>
                <a:ea typeface="Source Serif Pro" pitchFamily="34" charset="-122"/>
                <a:cs typeface="Source Serif Pro" pitchFamily="34" charset="-120"/>
              </a:rPr>
              <a:t>Conclusion and Key Takeaways</a:t>
            </a:r>
            <a:endParaRPr lang="en-US" sz="3800" dirty="0"/>
          </a:p>
        </p:txBody>
      </p:sp>
      <p:sp>
        <p:nvSpPr>
          <p:cNvPr id="4" name="Text 1"/>
          <p:cNvSpPr/>
          <p:nvPr/>
        </p:nvSpPr>
        <p:spPr>
          <a:xfrm>
            <a:off x="6205299" y="2053233"/>
            <a:ext cx="7706201" cy="985837"/>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Understanding the impact of inflation is crucial for managing your finances effectively. Asset diversification is essential to mitigate the effects of inflation on your investments and build a resilient portfolio.</a:t>
            </a:r>
            <a:endParaRPr lang="en-US" sz="1600" dirty="0"/>
          </a:p>
        </p:txBody>
      </p:sp>
      <p:sp>
        <p:nvSpPr>
          <p:cNvPr id="5" name="Shape 2"/>
          <p:cNvSpPr/>
          <p:nvPr/>
        </p:nvSpPr>
        <p:spPr>
          <a:xfrm>
            <a:off x="6205299" y="3501033"/>
            <a:ext cx="462082" cy="462082"/>
          </a:xfrm>
          <a:prstGeom prst="roundRect">
            <a:avLst>
              <a:gd name="adj" fmla="val 18671"/>
            </a:avLst>
          </a:prstGeom>
          <a:solidFill>
            <a:srgbClr val="F0D4F7"/>
          </a:solidFill>
          <a:ln w="7620">
            <a:solidFill>
              <a:srgbClr val="D6BADD"/>
            </a:solidFill>
            <a:prstDash val="solid"/>
          </a:ln>
        </p:spPr>
      </p:sp>
      <p:sp>
        <p:nvSpPr>
          <p:cNvPr id="6" name="Text 3"/>
          <p:cNvSpPr/>
          <p:nvPr/>
        </p:nvSpPr>
        <p:spPr>
          <a:xfrm>
            <a:off x="6363772" y="3586996"/>
            <a:ext cx="145018" cy="290036"/>
          </a:xfrm>
          <a:prstGeom prst="rect">
            <a:avLst/>
          </a:prstGeom>
          <a:noFill/>
          <a:ln/>
        </p:spPr>
        <p:txBody>
          <a:bodyPr wrap="none" lIns="0" tIns="0" rIns="0" bIns="0" rtlCol="0" anchor="t"/>
          <a:lstStyle/>
          <a:p>
            <a:pPr marL="0" indent="0" algn="ctr">
              <a:lnSpc>
                <a:spcPts val="2250"/>
              </a:lnSpc>
              <a:buNone/>
            </a:pPr>
            <a:r>
              <a:rPr lang="en-US" sz="2250" kern="0" spc="-46" dirty="0">
                <a:solidFill>
                  <a:srgbClr val="272525"/>
                </a:solidFill>
                <a:latin typeface="Source Serif Pro" pitchFamily="34" charset="0"/>
                <a:ea typeface="Source Serif Pro" pitchFamily="34" charset="-122"/>
                <a:cs typeface="Source Serif Pro" pitchFamily="34" charset="-120"/>
              </a:rPr>
              <a:t>1</a:t>
            </a:r>
            <a:endParaRPr lang="en-US" sz="2250" dirty="0"/>
          </a:p>
        </p:txBody>
      </p:sp>
      <p:sp>
        <p:nvSpPr>
          <p:cNvPr id="7" name="Text 4"/>
          <p:cNvSpPr/>
          <p:nvPr/>
        </p:nvSpPr>
        <p:spPr>
          <a:xfrm>
            <a:off x="6872764" y="3501033"/>
            <a:ext cx="2416612" cy="302062"/>
          </a:xfrm>
          <a:prstGeom prst="rect">
            <a:avLst/>
          </a:prstGeom>
          <a:noFill/>
          <a:ln/>
        </p:spPr>
        <p:txBody>
          <a:bodyPr wrap="none" lIns="0" tIns="0" rIns="0" bIns="0" rtlCol="0" anchor="t"/>
          <a:lstStyle/>
          <a:p>
            <a:pPr marL="0" indent="0">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Diversification</a:t>
            </a:r>
            <a:endParaRPr lang="en-US" sz="1900" dirty="0"/>
          </a:p>
        </p:txBody>
      </p:sp>
      <p:sp>
        <p:nvSpPr>
          <p:cNvPr id="8" name="Text 5"/>
          <p:cNvSpPr/>
          <p:nvPr/>
        </p:nvSpPr>
        <p:spPr>
          <a:xfrm>
            <a:off x="6872764" y="3926324"/>
            <a:ext cx="3083004" cy="985837"/>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Invest across different asset classes to mitigate risk and potentially enhance returns.</a:t>
            </a:r>
            <a:endParaRPr lang="en-US" sz="1600" dirty="0"/>
          </a:p>
        </p:txBody>
      </p:sp>
      <p:sp>
        <p:nvSpPr>
          <p:cNvPr id="9" name="Shape 6"/>
          <p:cNvSpPr/>
          <p:nvPr/>
        </p:nvSpPr>
        <p:spPr>
          <a:xfrm>
            <a:off x="10161151" y="3501033"/>
            <a:ext cx="462082" cy="462082"/>
          </a:xfrm>
          <a:prstGeom prst="roundRect">
            <a:avLst>
              <a:gd name="adj" fmla="val 18671"/>
            </a:avLst>
          </a:prstGeom>
          <a:solidFill>
            <a:srgbClr val="F0D4F7"/>
          </a:solidFill>
          <a:ln w="7620">
            <a:solidFill>
              <a:srgbClr val="D6BADD"/>
            </a:solidFill>
            <a:prstDash val="solid"/>
          </a:ln>
        </p:spPr>
      </p:sp>
      <p:sp>
        <p:nvSpPr>
          <p:cNvPr id="10" name="Text 7"/>
          <p:cNvSpPr/>
          <p:nvPr/>
        </p:nvSpPr>
        <p:spPr>
          <a:xfrm>
            <a:off x="10319623" y="3586996"/>
            <a:ext cx="145018" cy="290036"/>
          </a:xfrm>
          <a:prstGeom prst="rect">
            <a:avLst/>
          </a:prstGeom>
          <a:noFill/>
          <a:ln/>
        </p:spPr>
        <p:txBody>
          <a:bodyPr wrap="none" lIns="0" tIns="0" rIns="0" bIns="0" rtlCol="0" anchor="t"/>
          <a:lstStyle/>
          <a:p>
            <a:pPr marL="0" indent="0" algn="ctr">
              <a:lnSpc>
                <a:spcPts val="2250"/>
              </a:lnSpc>
              <a:buNone/>
            </a:pPr>
            <a:r>
              <a:rPr lang="en-US" sz="2250" kern="0" spc="-46" dirty="0">
                <a:solidFill>
                  <a:srgbClr val="272525"/>
                </a:solidFill>
                <a:latin typeface="Source Serif Pro" pitchFamily="34" charset="0"/>
                <a:ea typeface="Source Serif Pro" pitchFamily="34" charset="-122"/>
                <a:cs typeface="Source Serif Pro" pitchFamily="34" charset="-120"/>
              </a:rPr>
              <a:t>2</a:t>
            </a:r>
            <a:endParaRPr lang="en-US" sz="2250" dirty="0"/>
          </a:p>
        </p:txBody>
      </p:sp>
      <p:sp>
        <p:nvSpPr>
          <p:cNvPr id="11" name="Text 8"/>
          <p:cNvSpPr/>
          <p:nvPr/>
        </p:nvSpPr>
        <p:spPr>
          <a:xfrm>
            <a:off x="10828615" y="3501033"/>
            <a:ext cx="2934176" cy="302062"/>
          </a:xfrm>
          <a:prstGeom prst="rect">
            <a:avLst/>
          </a:prstGeom>
          <a:noFill/>
          <a:ln/>
        </p:spPr>
        <p:txBody>
          <a:bodyPr wrap="none" lIns="0" tIns="0" rIns="0" bIns="0" rtlCol="0" anchor="t"/>
          <a:lstStyle/>
          <a:p>
            <a:pPr marL="0" indent="0">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Inflation-Indexed Securities</a:t>
            </a:r>
            <a:endParaRPr lang="en-US" sz="1900" dirty="0"/>
          </a:p>
        </p:txBody>
      </p:sp>
      <p:sp>
        <p:nvSpPr>
          <p:cNvPr id="12" name="Text 9"/>
          <p:cNvSpPr/>
          <p:nvPr/>
        </p:nvSpPr>
        <p:spPr>
          <a:xfrm>
            <a:off x="10828615" y="3926324"/>
            <a:ext cx="3083004" cy="1314450"/>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Consider investing in inflation-indexed bonds to protect your principal from the erosion of purchasing power.</a:t>
            </a:r>
            <a:endParaRPr lang="en-US" sz="1600" dirty="0"/>
          </a:p>
        </p:txBody>
      </p:sp>
      <p:sp>
        <p:nvSpPr>
          <p:cNvPr id="13" name="Shape 10"/>
          <p:cNvSpPr/>
          <p:nvPr/>
        </p:nvSpPr>
        <p:spPr>
          <a:xfrm>
            <a:off x="6205299" y="5677138"/>
            <a:ext cx="462082" cy="462082"/>
          </a:xfrm>
          <a:prstGeom prst="roundRect">
            <a:avLst>
              <a:gd name="adj" fmla="val 18671"/>
            </a:avLst>
          </a:prstGeom>
          <a:solidFill>
            <a:srgbClr val="F0D4F7"/>
          </a:solidFill>
          <a:ln w="7620">
            <a:solidFill>
              <a:srgbClr val="D6BADD"/>
            </a:solidFill>
            <a:prstDash val="solid"/>
          </a:ln>
        </p:spPr>
      </p:sp>
      <p:sp>
        <p:nvSpPr>
          <p:cNvPr id="14" name="Text 11"/>
          <p:cNvSpPr/>
          <p:nvPr/>
        </p:nvSpPr>
        <p:spPr>
          <a:xfrm>
            <a:off x="6363772" y="5763101"/>
            <a:ext cx="145018" cy="290036"/>
          </a:xfrm>
          <a:prstGeom prst="rect">
            <a:avLst/>
          </a:prstGeom>
          <a:noFill/>
          <a:ln/>
        </p:spPr>
        <p:txBody>
          <a:bodyPr wrap="none" lIns="0" tIns="0" rIns="0" bIns="0" rtlCol="0" anchor="t"/>
          <a:lstStyle/>
          <a:p>
            <a:pPr marL="0" indent="0" algn="ctr">
              <a:lnSpc>
                <a:spcPts val="2250"/>
              </a:lnSpc>
              <a:buNone/>
            </a:pPr>
            <a:r>
              <a:rPr lang="en-US" sz="2250" kern="0" spc="-46" dirty="0">
                <a:solidFill>
                  <a:srgbClr val="272525"/>
                </a:solidFill>
                <a:latin typeface="Source Serif Pro" pitchFamily="34" charset="0"/>
                <a:ea typeface="Source Serif Pro" pitchFamily="34" charset="-122"/>
                <a:cs typeface="Source Serif Pro" pitchFamily="34" charset="-120"/>
              </a:rPr>
              <a:t>3</a:t>
            </a:r>
            <a:endParaRPr lang="en-US" sz="2250" dirty="0"/>
          </a:p>
        </p:txBody>
      </p:sp>
      <p:sp>
        <p:nvSpPr>
          <p:cNvPr id="15" name="Text 12"/>
          <p:cNvSpPr/>
          <p:nvPr/>
        </p:nvSpPr>
        <p:spPr>
          <a:xfrm>
            <a:off x="6872764" y="5677138"/>
            <a:ext cx="2416612" cy="302062"/>
          </a:xfrm>
          <a:prstGeom prst="rect">
            <a:avLst/>
          </a:prstGeom>
          <a:noFill/>
          <a:ln/>
        </p:spPr>
        <p:txBody>
          <a:bodyPr wrap="none" lIns="0" tIns="0" rIns="0" bIns="0" rtlCol="0" anchor="t"/>
          <a:lstStyle/>
          <a:p>
            <a:pPr marL="0" indent="0">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Real Estate</a:t>
            </a:r>
            <a:endParaRPr lang="en-US" sz="1900" dirty="0"/>
          </a:p>
        </p:txBody>
      </p:sp>
      <p:sp>
        <p:nvSpPr>
          <p:cNvPr id="16" name="Text 13"/>
          <p:cNvSpPr/>
          <p:nvPr/>
        </p:nvSpPr>
        <p:spPr>
          <a:xfrm>
            <a:off x="6872764" y="6102429"/>
            <a:ext cx="3083004" cy="985837"/>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Real estate can provide a hedge against inflation through potential appreciation and rental income.</a:t>
            </a:r>
            <a:endParaRPr lang="en-US" sz="1600" dirty="0"/>
          </a:p>
        </p:txBody>
      </p:sp>
      <p:sp>
        <p:nvSpPr>
          <p:cNvPr id="17" name="Shape 14"/>
          <p:cNvSpPr/>
          <p:nvPr/>
        </p:nvSpPr>
        <p:spPr>
          <a:xfrm>
            <a:off x="10161151" y="5677138"/>
            <a:ext cx="462082" cy="462082"/>
          </a:xfrm>
          <a:prstGeom prst="roundRect">
            <a:avLst>
              <a:gd name="adj" fmla="val 18671"/>
            </a:avLst>
          </a:prstGeom>
          <a:solidFill>
            <a:srgbClr val="F0D4F7"/>
          </a:solidFill>
          <a:ln w="7620">
            <a:solidFill>
              <a:srgbClr val="D6BADD"/>
            </a:solidFill>
            <a:prstDash val="solid"/>
          </a:ln>
        </p:spPr>
      </p:sp>
      <p:sp>
        <p:nvSpPr>
          <p:cNvPr id="18" name="Text 15"/>
          <p:cNvSpPr/>
          <p:nvPr/>
        </p:nvSpPr>
        <p:spPr>
          <a:xfrm>
            <a:off x="10319623" y="5763101"/>
            <a:ext cx="145018" cy="290036"/>
          </a:xfrm>
          <a:prstGeom prst="rect">
            <a:avLst/>
          </a:prstGeom>
          <a:noFill/>
          <a:ln/>
        </p:spPr>
        <p:txBody>
          <a:bodyPr wrap="none" lIns="0" tIns="0" rIns="0" bIns="0" rtlCol="0" anchor="t"/>
          <a:lstStyle/>
          <a:p>
            <a:pPr marL="0" indent="0" algn="ctr">
              <a:lnSpc>
                <a:spcPts val="2250"/>
              </a:lnSpc>
              <a:buNone/>
            </a:pPr>
            <a:r>
              <a:rPr lang="en-US" sz="2250" kern="0" spc="-46" dirty="0">
                <a:solidFill>
                  <a:srgbClr val="272525"/>
                </a:solidFill>
                <a:latin typeface="Source Serif Pro" pitchFamily="34" charset="0"/>
                <a:ea typeface="Source Serif Pro" pitchFamily="34" charset="-122"/>
                <a:cs typeface="Source Serif Pro" pitchFamily="34" charset="-120"/>
              </a:rPr>
              <a:t>4</a:t>
            </a:r>
            <a:endParaRPr lang="en-US" sz="2250" dirty="0"/>
          </a:p>
        </p:txBody>
      </p:sp>
      <p:sp>
        <p:nvSpPr>
          <p:cNvPr id="19" name="Text 16"/>
          <p:cNvSpPr/>
          <p:nvPr/>
        </p:nvSpPr>
        <p:spPr>
          <a:xfrm>
            <a:off x="10828615" y="5677138"/>
            <a:ext cx="2416612" cy="302062"/>
          </a:xfrm>
          <a:prstGeom prst="rect">
            <a:avLst/>
          </a:prstGeom>
          <a:noFill/>
          <a:ln/>
        </p:spPr>
        <p:txBody>
          <a:bodyPr wrap="none" lIns="0" tIns="0" rIns="0" bIns="0" rtlCol="0" anchor="t"/>
          <a:lstStyle/>
          <a:p>
            <a:pPr marL="0" indent="0">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Commodities</a:t>
            </a:r>
            <a:endParaRPr lang="en-US" sz="1900" dirty="0"/>
          </a:p>
        </p:txBody>
      </p:sp>
      <p:sp>
        <p:nvSpPr>
          <p:cNvPr id="20" name="Text 17"/>
          <p:cNvSpPr/>
          <p:nvPr/>
        </p:nvSpPr>
        <p:spPr>
          <a:xfrm>
            <a:off x="10828615" y="6102429"/>
            <a:ext cx="3083004" cy="985837"/>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Commodities, such as gold, can act as a safe-haven asset and a hedge against inflation.</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4696301"/>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Thanks to all</a:t>
            </a:r>
            <a:endParaRPr lang="en-US" sz="4400" dirty="0"/>
          </a:p>
        </p:txBody>
      </p:sp>
      <p:sp>
        <p:nvSpPr>
          <p:cNvPr id="4" name="Text 1"/>
          <p:cNvSpPr/>
          <p:nvPr/>
        </p:nvSpPr>
        <p:spPr>
          <a:xfrm>
            <a:off x="837724" y="5759291"/>
            <a:ext cx="12954952" cy="134516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Thank you for your attention. </a:t>
            </a:r>
            <a:endParaRPr lang="en-US" sz="1850" kern="0" spc="-38" dirty="0" smtClean="0">
              <a:solidFill>
                <a:srgbClr val="272525"/>
              </a:solidFill>
              <a:latin typeface="Source Sans Pro" pitchFamily="34" charset="0"/>
              <a:ea typeface="Source Sans Pro" pitchFamily="34" charset="-122"/>
              <a:cs typeface="Source Sans Pro" pitchFamily="34" charset="-120"/>
            </a:endParaRPr>
          </a:p>
          <a:p>
            <a:pPr marL="0" indent="0">
              <a:lnSpc>
                <a:spcPts val="3000"/>
              </a:lnSpc>
              <a:buNone/>
            </a:pPr>
            <a:r>
              <a:rPr lang="en-US" sz="1850" kern="0" spc="-38" dirty="0" smtClean="0">
                <a:solidFill>
                  <a:srgbClr val="272525"/>
                </a:solidFill>
                <a:latin typeface="Source Sans Pro" pitchFamily="34" charset="0"/>
                <a:ea typeface="Source Sans Pro" pitchFamily="34" charset="-122"/>
                <a:cs typeface="Source Sans Pro" pitchFamily="34" charset="-120"/>
              </a:rPr>
              <a:t>We </a:t>
            </a:r>
            <a:r>
              <a:rPr lang="en-US" sz="1850" kern="0" spc="-38" dirty="0">
                <a:solidFill>
                  <a:srgbClr val="272525"/>
                </a:solidFill>
                <a:latin typeface="Source Sans Pro" pitchFamily="34" charset="0"/>
                <a:ea typeface="Source Sans Pro" pitchFamily="34" charset="-122"/>
                <a:cs typeface="Source Sans Pro" pitchFamily="34" charset="-120"/>
              </a:rPr>
              <a:t>hope this presentation has provided you with valuable insights into the impact of inflation and strategies for investing in various asset classes.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711881"/>
            <a:ext cx="7468553" cy="2914650"/>
          </a:xfrm>
          <a:prstGeom prst="rect">
            <a:avLst/>
          </a:prstGeom>
          <a:noFill/>
          <a:ln/>
        </p:spPr>
        <p:txBody>
          <a:bodyPr wrap="square" lIns="0" tIns="0" rIns="0" bIns="0" rtlCol="0" anchor="t"/>
          <a:lstStyle/>
          <a:p>
            <a:pPr marL="0" indent="0">
              <a:lnSpc>
                <a:spcPts val="7650"/>
              </a:lnSpc>
              <a:buNone/>
            </a:pPr>
            <a:r>
              <a:rPr lang="en-US" sz="6100" kern="0" spc="-122" dirty="0">
                <a:solidFill>
                  <a:srgbClr val="000000"/>
                </a:solidFill>
                <a:latin typeface="Source Serif Pro" pitchFamily="34" charset="0"/>
                <a:ea typeface="Source Serif Pro" pitchFamily="34" charset="-122"/>
                <a:cs typeface="Source Serif Pro" pitchFamily="34" charset="-120"/>
              </a:rPr>
              <a:t>Understanding Inflation and Its Impact</a:t>
            </a:r>
            <a:endParaRPr lang="en-US" sz="6100" dirty="0"/>
          </a:p>
        </p:txBody>
      </p:sp>
      <p:sp>
        <p:nvSpPr>
          <p:cNvPr id="4" name="Text 1"/>
          <p:cNvSpPr/>
          <p:nvPr/>
        </p:nvSpPr>
        <p:spPr>
          <a:xfrm>
            <a:off x="837724" y="4985504"/>
            <a:ext cx="7468553"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Inflation is a crucial economic factor that significantly affects our daily lives. Understanding its impact is essential for making informed financial decisions. We will explore the various effects of inflation and discuss strategies for mitigating its impact on your investments.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2924" y="912971"/>
            <a:ext cx="6449020" cy="644128"/>
          </a:xfrm>
          <a:prstGeom prst="rect">
            <a:avLst/>
          </a:prstGeom>
          <a:noFill/>
          <a:ln/>
        </p:spPr>
        <p:txBody>
          <a:bodyPr wrap="none" lIns="0" tIns="0" rIns="0" bIns="0" rtlCol="0" anchor="t"/>
          <a:lstStyle/>
          <a:p>
            <a:pPr marL="0" indent="0">
              <a:lnSpc>
                <a:spcPts val="5050"/>
              </a:lnSpc>
              <a:buNone/>
            </a:pPr>
            <a:r>
              <a:rPr lang="en-US" sz="4050" kern="0" spc="-81" dirty="0">
                <a:solidFill>
                  <a:srgbClr val="000000"/>
                </a:solidFill>
                <a:latin typeface="Source Serif Pro" pitchFamily="34" charset="0"/>
                <a:ea typeface="Source Serif Pro" pitchFamily="34" charset="-122"/>
                <a:cs typeface="Source Serif Pro" pitchFamily="34" charset="-120"/>
              </a:rPr>
              <a:t>Erosion of Purchasing Power</a:t>
            </a:r>
            <a:endParaRPr lang="en-US" sz="4050" dirty="0"/>
          </a:p>
        </p:txBody>
      </p:sp>
      <p:sp>
        <p:nvSpPr>
          <p:cNvPr id="4" name="Text 1"/>
          <p:cNvSpPr/>
          <p:nvPr/>
        </p:nvSpPr>
        <p:spPr>
          <a:xfrm>
            <a:off x="6252924" y="1885593"/>
            <a:ext cx="7610951" cy="1050846"/>
          </a:xfrm>
          <a:prstGeom prst="rect">
            <a:avLst/>
          </a:prstGeom>
          <a:noFill/>
          <a:ln/>
        </p:spPr>
        <p:txBody>
          <a:bodyPr wrap="square" lIns="0" tIns="0" rIns="0" bIns="0" rtlCol="0" anchor="t"/>
          <a:lstStyle/>
          <a:p>
            <a:pPr marL="0" indent="0">
              <a:lnSpc>
                <a:spcPts val="2750"/>
              </a:lnSpc>
              <a:buNone/>
            </a:pPr>
            <a:r>
              <a:rPr lang="en-US" sz="1700" kern="0" spc="-34" dirty="0">
                <a:solidFill>
                  <a:srgbClr val="272525"/>
                </a:solidFill>
                <a:latin typeface="Source Sans Pro" pitchFamily="34" charset="0"/>
                <a:ea typeface="Source Sans Pro" pitchFamily="34" charset="-122"/>
                <a:cs typeface="Source Sans Pro" pitchFamily="34" charset="-120"/>
              </a:rPr>
              <a:t>Inflation erodes the value of your money over time. As prices rise, your purchasing power declines. This means you can buy less with the same amount of money. This trend significantly affects the value of your savings and investments.</a:t>
            </a:r>
            <a:endParaRPr lang="en-US" sz="1700" dirty="0"/>
          </a:p>
        </p:txBody>
      </p:sp>
      <p:sp>
        <p:nvSpPr>
          <p:cNvPr id="5" name="Shape 2"/>
          <p:cNvSpPr/>
          <p:nvPr/>
        </p:nvSpPr>
        <p:spPr>
          <a:xfrm>
            <a:off x="6252924" y="3182779"/>
            <a:ext cx="3696057" cy="2307669"/>
          </a:xfrm>
          <a:prstGeom prst="roundRect">
            <a:avLst>
              <a:gd name="adj" fmla="val 3986"/>
            </a:avLst>
          </a:prstGeom>
          <a:solidFill>
            <a:srgbClr val="F0D4F7"/>
          </a:solidFill>
          <a:ln w="7620">
            <a:solidFill>
              <a:srgbClr val="D6BADD"/>
            </a:solidFill>
            <a:prstDash val="solid"/>
          </a:ln>
        </p:spPr>
      </p:sp>
      <p:sp>
        <p:nvSpPr>
          <p:cNvPr id="6" name="Text 3"/>
          <p:cNvSpPr/>
          <p:nvPr/>
        </p:nvSpPr>
        <p:spPr>
          <a:xfrm>
            <a:off x="6479500" y="3409355"/>
            <a:ext cx="3038832" cy="322064"/>
          </a:xfrm>
          <a:prstGeom prst="rect">
            <a:avLst/>
          </a:prstGeom>
          <a:noFill/>
          <a:ln/>
        </p:spPr>
        <p:txBody>
          <a:bodyPr wrap="non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Decreased Spending Power</a:t>
            </a:r>
            <a:endParaRPr lang="en-US" sz="2000" dirty="0"/>
          </a:p>
        </p:txBody>
      </p:sp>
      <p:sp>
        <p:nvSpPr>
          <p:cNvPr id="7" name="Text 4"/>
          <p:cNvSpPr/>
          <p:nvPr/>
        </p:nvSpPr>
        <p:spPr>
          <a:xfrm>
            <a:off x="6479500" y="3862745"/>
            <a:ext cx="3242905" cy="1401128"/>
          </a:xfrm>
          <a:prstGeom prst="rect">
            <a:avLst/>
          </a:prstGeom>
          <a:noFill/>
          <a:ln/>
        </p:spPr>
        <p:txBody>
          <a:bodyPr wrap="square" lIns="0" tIns="0" rIns="0" bIns="0" rtlCol="0" anchor="t"/>
          <a:lstStyle/>
          <a:p>
            <a:pPr marL="0" indent="0">
              <a:lnSpc>
                <a:spcPts val="2750"/>
              </a:lnSpc>
              <a:buNone/>
            </a:pPr>
            <a:r>
              <a:rPr lang="en-US" sz="1700" kern="0" spc="-34" dirty="0">
                <a:solidFill>
                  <a:srgbClr val="272525"/>
                </a:solidFill>
                <a:latin typeface="Source Sans Pro" pitchFamily="34" charset="0"/>
                <a:ea typeface="Source Sans Pro" pitchFamily="34" charset="-122"/>
                <a:cs typeface="Source Sans Pro" pitchFamily="34" charset="-120"/>
              </a:rPr>
              <a:t>Higher inflation can lead to a reduction in consumer spending, as individuals face increasing costs for essential goods and services.</a:t>
            </a:r>
            <a:endParaRPr lang="en-US" sz="1700" dirty="0"/>
          </a:p>
        </p:txBody>
      </p:sp>
      <p:sp>
        <p:nvSpPr>
          <p:cNvPr id="8" name="Shape 5"/>
          <p:cNvSpPr/>
          <p:nvPr/>
        </p:nvSpPr>
        <p:spPr>
          <a:xfrm>
            <a:off x="10167938" y="3182779"/>
            <a:ext cx="3696057" cy="2307669"/>
          </a:xfrm>
          <a:prstGeom prst="roundRect">
            <a:avLst>
              <a:gd name="adj" fmla="val 3986"/>
            </a:avLst>
          </a:prstGeom>
          <a:solidFill>
            <a:srgbClr val="F0D4F7"/>
          </a:solidFill>
          <a:ln w="7620">
            <a:solidFill>
              <a:srgbClr val="D6BADD"/>
            </a:solidFill>
            <a:prstDash val="solid"/>
          </a:ln>
        </p:spPr>
      </p:sp>
      <p:sp>
        <p:nvSpPr>
          <p:cNvPr id="9" name="Text 6"/>
          <p:cNvSpPr/>
          <p:nvPr/>
        </p:nvSpPr>
        <p:spPr>
          <a:xfrm>
            <a:off x="10394513" y="3409355"/>
            <a:ext cx="2576512" cy="322064"/>
          </a:xfrm>
          <a:prstGeom prst="rect">
            <a:avLst/>
          </a:prstGeom>
          <a:noFill/>
          <a:ln/>
        </p:spPr>
        <p:txBody>
          <a:bodyPr wrap="non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Income Inequality</a:t>
            </a:r>
            <a:endParaRPr lang="en-US" sz="2000" dirty="0"/>
          </a:p>
        </p:txBody>
      </p:sp>
      <p:sp>
        <p:nvSpPr>
          <p:cNvPr id="10" name="Text 7"/>
          <p:cNvSpPr/>
          <p:nvPr/>
        </p:nvSpPr>
        <p:spPr>
          <a:xfrm>
            <a:off x="10394513" y="3862745"/>
            <a:ext cx="3242905" cy="1401128"/>
          </a:xfrm>
          <a:prstGeom prst="rect">
            <a:avLst/>
          </a:prstGeom>
          <a:noFill/>
          <a:ln/>
        </p:spPr>
        <p:txBody>
          <a:bodyPr wrap="square" lIns="0" tIns="0" rIns="0" bIns="0" rtlCol="0" anchor="t"/>
          <a:lstStyle/>
          <a:p>
            <a:pPr marL="0" indent="0">
              <a:lnSpc>
                <a:spcPts val="2750"/>
              </a:lnSpc>
              <a:buNone/>
            </a:pPr>
            <a:r>
              <a:rPr lang="en-US" sz="1700" kern="0" spc="-34" dirty="0">
                <a:solidFill>
                  <a:srgbClr val="272525"/>
                </a:solidFill>
                <a:latin typeface="Source Sans Pro" pitchFamily="34" charset="0"/>
                <a:ea typeface="Source Sans Pro" pitchFamily="34" charset="-122"/>
                <a:cs typeface="Source Sans Pro" pitchFamily="34" charset="-120"/>
              </a:rPr>
              <a:t>Inflation can disproportionately impact low-income households, further exacerbating wealth disparities.</a:t>
            </a:r>
            <a:endParaRPr lang="en-US" sz="1700" dirty="0"/>
          </a:p>
        </p:txBody>
      </p:sp>
      <p:sp>
        <p:nvSpPr>
          <p:cNvPr id="11" name="Shape 8"/>
          <p:cNvSpPr/>
          <p:nvPr/>
        </p:nvSpPr>
        <p:spPr>
          <a:xfrm>
            <a:off x="6252924" y="5709404"/>
            <a:ext cx="7610951" cy="1607106"/>
          </a:xfrm>
          <a:prstGeom prst="roundRect">
            <a:avLst>
              <a:gd name="adj" fmla="val 5724"/>
            </a:avLst>
          </a:prstGeom>
          <a:solidFill>
            <a:srgbClr val="F0D4F7"/>
          </a:solidFill>
          <a:ln w="7620">
            <a:solidFill>
              <a:srgbClr val="D6BADD"/>
            </a:solidFill>
            <a:prstDash val="solid"/>
          </a:ln>
        </p:spPr>
      </p:sp>
      <p:sp>
        <p:nvSpPr>
          <p:cNvPr id="12" name="Text 9"/>
          <p:cNvSpPr/>
          <p:nvPr/>
        </p:nvSpPr>
        <p:spPr>
          <a:xfrm>
            <a:off x="6479500" y="5935980"/>
            <a:ext cx="2576512" cy="322064"/>
          </a:xfrm>
          <a:prstGeom prst="rect">
            <a:avLst/>
          </a:prstGeom>
          <a:noFill/>
          <a:ln/>
        </p:spPr>
        <p:txBody>
          <a:bodyPr wrap="non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Economic Uncertainty</a:t>
            </a:r>
            <a:endParaRPr lang="en-US" sz="2000" dirty="0"/>
          </a:p>
        </p:txBody>
      </p:sp>
      <p:sp>
        <p:nvSpPr>
          <p:cNvPr id="13" name="Text 10"/>
          <p:cNvSpPr/>
          <p:nvPr/>
        </p:nvSpPr>
        <p:spPr>
          <a:xfrm>
            <a:off x="6479500" y="6389370"/>
            <a:ext cx="7157799" cy="700564"/>
          </a:xfrm>
          <a:prstGeom prst="rect">
            <a:avLst/>
          </a:prstGeom>
          <a:noFill/>
          <a:ln/>
        </p:spPr>
        <p:txBody>
          <a:bodyPr wrap="square" lIns="0" tIns="0" rIns="0" bIns="0" rtlCol="0" anchor="t"/>
          <a:lstStyle/>
          <a:p>
            <a:pPr marL="0" indent="0">
              <a:lnSpc>
                <a:spcPts val="2750"/>
              </a:lnSpc>
              <a:buNone/>
            </a:pPr>
            <a:r>
              <a:rPr lang="en-US" sz="1700" kern="0" spc="-34" dirty="0">
                <a:solidFill>
                  <a:srgbClr val="272525"/>
                </a:solidFill>
                <a:latin typeface="Source Sans Pro" pitchFamily="34" charset="0"/>
                <a:ea typeface="Source Sans Pro" pitchFamily="34" charset="-122"/>
                <a:cs typeface="Source Sans Pro" pitchFamily="34" charset="-120"/>
              </a:rPr>
              <a:t>High inflation creates economic uncertainty, which can hinder business investment and economic growth.</a:t>
            </a:r>
            <a:endParaRPr lang="en-US" sz="1700" dirty="0"/>
          </a:p>
        </p:txBody>
      </p:sp>
      <p:pic>
        <p:nvPicPr>
          <p:cNvPr id="14" name="Picture 13"/>
          <p:cNvPicPr>
            <a:picLocks noChangeAspect="1"/>
          </p:cNvPicPr>
          <p:nvPr/>
        </p:nvPicPr>
        <p:blipFill>
          <a:blip r:embed="rId4"/>
          <a:stretch>
            <a:fillRect/>
          </a:stretch>
        </p:blipFill>
        <p:spPr>
          <a:xfrm>
            <a:off x="-139242" y="0"/>
            <a:ext cx="6252176" cy="262926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0215" y="605790"/>
            <a:ext cx="6842760" cy="647224"/>
          </a:xfrm>
          <a:prstGeom prst="rect">
            <a:avLst/>
          </a:prstGeom>
          <a:noFill/>
          <a:ln/>
        </p:spPr>
        <p:txBody>
          <a:bodyPr wrap="none" lIns="0" tIns="0" rIns="0" bIns="0" rtlCol="0" anchor="t"/>
          <a:lstStyle/>
          <a:p>
            <a:pPr marL="0" indent="0">
              <a:lnSpc>
                <a:spcPts val="5050"/>
              </a:lnSpc>
              <a:buNone/>
            </a:pPr>
            <a:r>
              <a:rPr lang="en-US" sz="4050" kern="0" spc="-82" dirty="0">
                <a:solidFill>
                  <a:srgbClr val="000000"/>
                </a:solidFill>
                <a:latin typeface="Source Serif Pro" pitchFamily="34" charset="0"/>
                <a:ea typeface="Source Serif Pro" pitchFamily="34" charset="-122"/>
                <a:cs typeface="Source Serif Pro" pitchFamily="34" charset="-120"/>
              </a:rPr>
              <a:t>Declining Real Rates of Return</a:t>
            </a:r>
            <a:endParaRPr lang="en-US" sz="4050" dirty="0"/>
          </a:p>
        </p:txBody>
      </p:sp>
      <p:sp>
        <p:nvSpPr>
          <p:cNvPr id="4" name="Text 1"/>
          <p:cNvSpPr/>
          <p:nvPr/>
        </p:nvSpPr>
        <p:spPr>
          <a:xfrm>
            <a:off x="770215" y="1583055"/>
            <a:ext cx="7603569" cy="1055846"/>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Inflation reduces the real return on your investments. As inflation increases, the rate of return on your investments needs to be higher than the inflation rate to maintain your purchasing power.</a:t>
            </a:r>
            <a:endParaRPr lang="en-US" sz="1700" dirty="0"/>
          </a:p>
        </p:txBody>
      </p:sp>
      <p:sp>
        <p:nvSpPr>
          <p:cNvPr id="5" name="Shape 2"/>
          <p:cNvSpPr/>
          <p:nvPr/>
        </p:nvSpPr>
        <p:spPr>
          <a:xfrm>
            <a:off x="770215" y="3133963"/>
            <a:ext cx="495181" cy="495181"/>
          </a:xfrm>
          <a:prstGeom prst="roundRect">
            <a:avLst>
              <a:gd name="adj" fmla="val 18667"/>
            </a:avLst>
          </a:prstGeom>
          <a:solidFill>
            <a:srgbClr val="F0D4F7"/>
          </a:solidFill>
          <a:ln w="7620">
            <a:solidFill>
              <a:srgbClr val="D6BADD"/>
            </a:solidFill>
            <a:prstDash val="solid"/>
          </a:ln>
        </p:spPr>
      </p:sp>
      <p:sp>
        <p:nvSpPr>
          <p:cNvPr id="6" name="Text 3"/>
          <p:cNvSpPr/>
          <p:nvPr/>
        </p:nvSpPr>
        <p:spPr>
          <a:xfrm>
            <a:off x="940118" y="3226118"/>
            <a:ext cx="155377" cy="310753"/>
          </a:xfrm>
          <a:prstGeom prst="rect">
            <a:avLst/>
          </a:prstGeom>
          <a:noFill/>
          <a:ln/>
        </p:spPr>
        <p:txBody>
          <a:bodyPr wrap="none" lIns="0" tIns="0" rIns="0" bIns="0" rtlCol="0" anchor="t"/>
          <a:lstStyle/>
          <a:p>
            <a:pPr marL="0" indent="0" algn="ctr">
              <a:lnSpc>
                <a:spcPts val="2400"/>
              </a:lnSpc>
              <a:buNone/>
            </a:pPr>
            <a:r>
              <a:rPr lang="en-US" sz="2400" kern="0" spc="-49" dirty="0">
                <a:solidFill>
                  <a:srgbClr val="272525"/>
                </a:solidFill>
                <a:latin typeface="Source Serif Pro" pitchFamily="34" charset="0"/>
                <a:ea typeface="Source Serif Pro" pitchFamily="34" charset="-122"/>
                <a:cs typeface="Source Serif Pro" pitchFamily="34" charset="-120"/>
              </a:rPr>
              <a:t>1</a:t>
            </a:r>
            <a:endParaRPr lang="en-US" sz="2400" dirty="0"/>
          </a:p>
        </p:txBody>
      </p:sp>
      <p:sp>
        <p:nvSpPr>
          <p:cNvPr id="7" name="Text 4"/>
          <p:cNvSpPr/>
          <p:nvPr/>
        </p:nvSpPr>
        <p:spPr>
          <a:xfrm>
            <a:off x="1485424" y="3133963"/>
            <a:ext cx="2976562" cy="647224"/>
          </a:xfrm>
          <a:prstGeom prst="rect">
            <a:avLst/>
          </a:prstGeom>
          <a:noFill/>
          <a:ln/>
        </p:spPr>
        <p:txBody>
          <a:bodyPr wrap="squar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Decreased Return on Savings</a:t>
            </a:r>
            <a:endParaRPr lang="en-US" sz="2000" dirty="0"/>
          </a:p>
        </p:txBody>
      </p:sp>
      <p:sp>
        <p:nvSpPr>
          <p:cNvPr id="8" name="Text 5"/>
          <p:cNvSpPr/>
          <p:nvPr/>
        </p:nvSpPr>
        <p:spPr>
          <a:xfrm>
            <a:off x="1485424" y="3913227"/>
            <a:ext cx="2976562" cy="1407795"/>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The return on your savings accounts may not keep pace with inflation, leading to a loss of purchasing power.</a:t>
            </a:r>
            <a:endParaRPr lang="en-US" sz="1700" dirty="0"/>
          </a:p>
        </p:txBody>
      </p:sp>
      <p:sp>
        <p:nvSpPr>
          <p:cNvPr id="9" name="Shape 6"/>
          <p:cNvSpPr/>
          <p:nvPr/>
        </p:nvSpPr>
        <p:spPr>
          <a:xfrm>
            <a:off x="4682014" y="3133963"/>
            <a:ext cx="495181" cy="495181"/>
          </a:xfrm>
          <a:prstGeom prst="roundRect">
            <a:avLst>
              <a:gd name="adj" fmla="val 18667"/>
            </a:avLst>
          </a:prstGeom>
          <a:solidFill>
            <a:srgbClr val="F0D4F7"/>
          </a:solidFill>
          <a:ln w="7620">
            <a:solidFill>
              <a:srgbClr val="D6BADD"/>
            </a:solidFill>
            <a:prstDash val="solid"/>
          </a:ln>
        </p:spPr>
      </p:sp>
      <p:sp>
        <p:nvSpPr>
          <p:cNvPr id="10" name="Text 7"/>
          <p:cNvSpPr/>
          <p:nvPr/>
        </p:nvSpPr>
        <p:spPr>
          <a:xfrm>
            <a:off x="4851916" y="3226118"/>
            <a:ext cx="155377" cy="310753"/>
          </a:xfrm>
          <a:prstGeom prst="rect">
            <a:avLst/>
          </a:prstGeom>
          <a:noFill/>
          <a:ln/>
        </p:spPr>
        <p:txBody>
          <a:bodyPr wrap="none" lIns="0" tIns="0" rIns="0" bIns="0" rtlCol="0" anchor="t"/>
          <a:lstStyle/>
          <a:p>
            <a:pPr marL="0" indent="0" algn="ctr">
              <a:lnSpc>
                <a:spcPts val="2400"/>
              </a:lnSpc>
              <a:buNone/>
            </a:pPr>
            <a:r>
              <a:rPr lang="en-US" sz="2400" kern="0" spc="-49" dirty="0">
                <a:solidFill>
                  <a:srgbClr val="272525"/>
                </a:solidFill>
                <a:latin typeface="Source Serif Pro" pitchFamily="34" charset="0"/>
                <a:ea typeface="Source Serif Pro" pitchFamily="34" charset="-122"/>
                <a:cs typeface="Source Serif Pro" pitchFamily="34" charset="-120"/>
              </a:rPr>
              <a:t>2</a:t>
            </a:r>
            <a:endParaRPr lang="en-US" sz="2400" dirty="0"/>
          </a:p>
        </p:txBody>
      </p:sp>
      <p:sp>
        <p:nvSpPr>
          <p:cNvPr id="11" name="Text 8"/>
          <p:cNvSpPr/>
          <p:nvPr/>
        </p:nvSpPr>
        <p:spPr>
          <a:xfrm>
            <a:off x="5397222" y="3133963"/>
            <a:ext cx="2976562" cy="647224"/>
          </a:xfrm>
          <a:prstGeom prst="rect">
            <a:avLst/>
          </a:prstGeom>
          <a:noFill/>
          <a:ln/>
        </p:spPr>
        <p:txBody>
          <a:bodyPr wrap="squar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Reduced Investment Returns</a:t>
            </a:r>
            <a:endParaRPr lang="en-US" sz="2000" dirty="0"/>
          </a:p>
        </p:txBody>
      </p:sp>
      <p:sp>
        <p:nvSpPr>
          <p:cNvPr id="12" name="Text 9"/>
          <p:cNvSpPr/>
          <p:nvPr/>
        </p:nvSpPr>
        <p:spPr>
          <a:xfrm>
            <a:off x="5397222" y="3913227"/>
            <a:ext cx="2976562" cy="1407795"/>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The returns on stocks, bonds, and other investments may be lower than expected after adjusting for inflation.</a:t>
            </a:r>
            <a:endParaRPr lang="en-US" sz="1700" dirty="0"/>
          </a:p>
        </p:txBody>
      </p:sp>
      <p:sp>
        <p:nvSpPr>
          <p:cNvPr id="13" name="Shape 10"/>
          <p:cNvSpPr/>
          <p:nvPr/>
        </p:nvSpPr>
        <p:spPr>
          <a:xfrm>
            <a:off x="770215" y="5788581"/>
            <a:ext cx="495181" cy="495181"/>
          </a:xfrm>
          <a:prstGeom prst="roundRect">
            <a:avLst>
              <a:gd name="adj" fmla="val 18667"/>
            </a:avLst>
          </a:prstGeom>
          <a:solidFill>
            <a:srgbClr val="F0D4F7"/>
          </a:solidFill>
          <a:ln w="7620">
            <a:solidFill>
              <a:srgbClr val="D6BADD"/>
            </a:solidFill>
            <a:prstDash val="solid"/>
          </a:ln>
        </p:spPr>
      </p:sp>
      <p:sp>
        <p:nvSpPr>
          <p:cNvPr id="14" name="Text 11"/>
          <p:cNvSpPr/>
          <p:nvPr/>
        </p:nvSpPr>
        <p:spPr>
          <a:xfrm>
            <a:off x="940118" y="5880735"/>
            <a:ext cx="155377" cy="310753"/>
          </a:xfrm>
          <a:prstGeom prst="rect">
            <a:avLst/>
          </a:prstGeom>
          <a:noFill/>
          <a:ln/>
        </p:spPr>
        <p:txBody>
          <a:bodyPr wrap="none" lIns="0" tIns="0" rIns="0" bIns="0" rtlCol="0" anchor="t"/>
          <a:lstStyle/>
          <a:p>
            <a:pPr marL="0" indent="0" algn="ctr">
              <a:lnSpc>
                <a:spcPts val="2400"/>
              </a:lnSpc>
              <a:buNone/>
            </a:pPr>
            <a:r>
              <a:rPr lang="en-US" sz="2400" kern="0" spc="-49" dirty="0">
                <a:solidFill>
                  <a:srgbClr val="272525"/>
                </a:solidFill>
                <a:latin typeface="Source Serif Pro" pitchFamily="34" charset="0"/>
                <a:ea typeface="Source Serif Pro" pitchFamily="34" charset="-122"/>
                <a:cs typeface="Source Serif Pro" pitchFamily="34" charset="-120"/>
              </a:rPr>
              <a:t>3</a:t>
            </a:r>
            <a:endParaRPr lang="en-US" sz="2400" dirty="0"/>
          </a:p>
        </p:txBody>
      </p:sp>
      <p:sp>
        <p:nvSpPr>
          <p:cNvPr id="15" name="Text 12"/>
          <p:cNvSpPr/>
          <p:nvPr/>
        </p:nvSpPr>
        <p:spPr>
          <a:xfrm>
            <a:off x="1485424" y="5788581"/>
            <a:ext cx="2589133" cy="323612"/>
          </a:xfrm>
          <a:prstGeom prst="rect">
            <a:avLst/>
          </a:prstGeom>
          <a:noFill/>
          <a:ln/>
        </p:spPr>
        <p:txBody>
          <a:bodyPr wrap="non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Negative Real Returns</a:t>
            </a:r>
            <a:endParaRPr lang="en-US" sz="2000" dirty="0"/>
          </a:p>
        </p:txBody>
      </p:sp>
      <p:sp>
        <p:nvSpPr>
          <p:cNvPr id="16" name="Text 13"/>
          <p:cNvSpPr/>
          <p:nvPr/>
        </p:nvSpPr>
        <p:spPr>
          <a:xfrm>
            <a:off x="1485424" y="6244233"/>
            <a:ext cx="2976562" cy="1055846"/>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In extreme cases, inflation can outpace investment returns, leading to negative real returns.</a:t>
            </a:r>
            <a:endParaRPr lang="en-US" sz="1700" dirty="0"/>
          </a:p>
        </p:txBody>
      </p:sp>
      <p:sp>
        <p:nvSpPr>
          <p:cNvPr id="17" name="Shape 14"/>
          <p:cNvSpPr/>
          <p:nvPr/>
        </p:nvSpPr>
        <p:spPr>
          <a:xfrm>
            <a:off x="4682014" y="5788581"/>
            <a:ext cx="495181" cy="495181"/>
          </a:xfrm>
          <a:prstGeom prst="roundRect">
            <a:avLst>
              <a:gd name="adj" fmla="val 18667"/>
            </a:avLst>
          </a:prstGeom>
          <a:solidFill>
            <a:srgbClr val="F0D4F7"/>
          </a:solidFill>
          <a:ln w="7620">
            <a:solidFill>
              <a:srgbClr val="D6BADD"/>
            </a:solidFill>
            <a:prstDash val="solid"/>
          </a:ln>
        </p:spPr>
      </p:sp>
      <p:sp>
        <p:nvSpPr>
          <p:cNvPr id="18" name="Text 15"/>
          <p:cNvSpPr/>
          <p:nvPr/>
        </p:nvSpPr>
        <p:spPr>
          <a:xfrm>
            <a:off x="4851916" y="5880735"/>
            <a:ext cx="155377" cy="310753"/>
          </a:xfrm>
          <a:prstGeom prst="rect">
            <a:avLst/>
          </a:prstGeom>
          <a:noFill/>
          <a:ln/>
        </p:spPr>
        <p:txBody>
          <a:bodyPr wrap="none" lIns="0" tIns="0" rIns="0" bIns="0" rtlCol="0" anchor="t"/>
          <a:lstStyle/>
          <a:p>
            <a:pPr marL="0" indent="0" algn="ctr">
              <a:lnSpc>
                <a:spcPts val="2400"/>
              </a:lnSpc>
              <a:buNone/>
            </a:pPr>
            <a:r>
              <a:rPr lang="en-US" sz="2400" kern="0" spc="-49" dirty="0">
                <a:solidFill>
                  <a:srgbClr val="272525"/>
                </a:solidFill>
                <a:latin typeface="Source Serif Pro" pitchFamily="34" charset="0"/>
                <a:ea typeface="Source Serif Pro" pitchFamily="34" charset="-122"/>
                <a:cs typeface="Source Serif Pro" pitchFamily="34" charset="-120"/>
              </a:rPr>
              <a:t>4</a:t>
            </a:r>
            <a:endParaRPr lang="en-US" sz="2400" dirty="0"/>
          </a:p>
        </p:txBody>
      </p:sp>
      <p:sp>
        <p:nvSpPr>
          <p:cNvPr id="19" name="Text 16"/>
          <p:cNvSpPr/>
          <p:nvPr/>
        </p:nvSpPr>
        <p:spPr>
          <a:xfrm>
            <a:off x="5397222" y="5788581"/>
            <a:ext cx="2976562" cy="647224"/>
          </a:xfrm>
          <a:prstGeom prst="rect">
            <a:avLst/>
          </a:prstGeom>
          <a:noFill/>
          <a:ln/>
        </p:spPr>
        <p:txBody>
          <a:bodyPr wrap="squar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Impact on Retirement Planning</a:t>
            </a:r>
            <a:endParaRPr lang="en-US" sz="2000" dirty="0"/>
          </a:p>
        </p:txBody>
      </p:sp>
      <p:sp>
        <p:nvSpPr>
          <p:cNvPr id="20" name="Text 17"/>
          <p:cNvSpPr/>
          <p:nvPr/>
        </p:nvSpPr>
        <p:spPr>
          <a:xfrm>
            <a:off x="5397222" y="6567845"/>
            <a:ext cx="2976562" cy="1055846"/>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Inflation can erode the value of retirement savings, making it harder to reach financial goals.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87948" y="217718"/>
            <a:ext cx="12809517" cy="7558619"/>
          </a:xfrm>
          <a:prstGeom prst="rect">
            <a:avLst/>
          </a:prstGeom>
        </p:spPr>
      </p:pic>
    </p:spTree>
    <p:extLst>
      <p:ext uri="{BB962C8B-B14F-4D97-AF65-F5344CB8AC3E}">
        <p14:creationId xmlns:p14="http://schemas.microsoft.com/office/powerpoint/2010/main" val="25253435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716762"/>
            <a:ext cx="8666559"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Importance of Asset Diversification</a:t>
            </a:r>
            <a:endParaRPr lang="en-US" sz="4400" dirty="0"/>
          </a:p>
        </p:txBody>
      </p:sp>
      <p:sp>
        <p:nvSpPr>
          <p:cNvPr id="3" name="Text 1"/>
          <p:cNvSpPr/>
          <p:nvPr/>
        </p:nvSpPr>
        <p:spPr>
          <a:xfrm>
            <a:off x="837724" y="2899529"/>
            <a:ext cx="12954952"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Diversification involves spreading your investments across different asset classes to reduce risk. In an inflationary environment, diversification helps mitigate the impact of inflation and protect your portfolio from significant losses.</a:t>
            </a:r>
            <a:endParaRPr lang="en-US" sz="1850" dirty="0"/>
          </a:p>
        </p:txBody>
      </p:sp>
      <p:sp>
        <p:nvSpPr>
          <p:cNvPr id="4" name="Text 2"/>
          <p:cNvSpPr/>
          <p:nvPr/>
        </p:nvSpPr>
        <p:spPr>
          <a:xfrm>
            <a:off x="837724" y="417409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Reduce Risk</a:t>
            </a:r>
            <a:endParaRPr lang="en-US" sz="2200" dirty="0"/>
          </a:p>
        </p:txBody>
      </p:sp>
      <p:sp>
        <p:nvSpPr>
          <p:cNvPr id="5" name="Text 3"/>
          <p:cNvSpPr/>
          <p:nvPr/>
        </p:nvSpPr>
        <p:spPr>
          <a:xfrm>
            <a:off x="837724" y="4765358"/>
            <a:ext cx="3928586"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Diversification helps you avoid putting all your eggs in one basket, reducing the risk of significant losses if one asset class performs poorly.</a:t>
            </a:r>
            <a:endParaRPr lang="en-US" sz="1850" dirty="0"/>
          </a:p>
        </p:txBody>
      </p:sp>
      <p:sp>
        <p:nvSpPr>
          <p:cNvPr id="6" name="Text 4"/>
          <p:cNvSpPr/>
          <p:nvPr/>
        </p:nvSpPr>
        <p:spPr>
          <a:xfrm>
            <a:off x="5357813" y="417409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Manage Volatility</a:t>
            </a:r>
            <a:endParaRPr lang="en-US" sz="2200" dirty="0"/>
          </a:p>
        </p:txBody>
      </p:sp>
      <p:sp>
        <p:nvSpPr>
          <p:cNvPr id="7" name="Text 5"/>
          <p:cNvSpPr/>
          <p:nvPr/>
        </p:nvSpPr>
        <p:spPr>
          <a:xfrm>
            <a:off x="5357813" y="4765358"/>
            <a:ext cx="3928586"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Different asset classes have varying levels of volatility, and diversification can smooth out portfolio fluctuations over time.</a:t>
            </a:r>
            <a:endParaRPr lang="en-US" sz="1850" dirty="0"/>
          </a:p>
        </p:txBody>
      </p:sp>
      <p:sp>
        <p:nvSpPr>
          <p:cNvPr id="8" name="Text 6"/>
          <p:cNvSpPr/>
          <p:nvPr/>
        </p:nvSpPr>
        <p:spPr>
          <a:xfrm>
            <a:off x="9877901" y="417409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Enhance Returns</a:t>
            </a:r>
            <a:endParaRPr lang="en-US" sz="2200" dirty="0"/>
          </a:p>
        </p:txBody>
      </p:sp>
      <p:sp>
        <p:nvSpPr>
          <p:cNvPr id="9" name="Text 7"/>
          <p:cNvSpPr/>
          <p:nvPr/>
        </p:nvSpPr>
        <p:spPr>
          <a:xfrm>
            <a:off x="9877901" y="4765358"/>
            <a:ext cx="3928586"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Diversification can potentially enhance returns by allocating investments to asset classes that perform well in different economic environments.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9130" y="601861"/>
            <a:ext cx="5971580" cy="553879"/>
          </a:xfrm>
          <a:prstGeom prst="rect">
            <a:avLst/>
          </a:prstGeom>
          <a:noFill/>
          <a:ln/>
        </p:spPr>
        <p:txBody>
          <a:bodyPr wrap="none" lIns="0" tIns="0" rIns="0" bIns="0" rtlCol="0" anchor="t"/>
          <a:lstStyle/>
          <a:p>
            <a:pPr marL="0" indent="0">
              <a:lnSpc>
                <a:spcPts val="4350"/>
              </a:lnSpc>
              <a:buNone/>
            </a:pPr>
            <a:r>
              <a:rPr lang="en-US" sz="3450" kern="0" spc="-70" dirty="0">
                <a:solidFill>
                  <a:srgbClr val="000000"/>
                </a:solidFill>
                <a:latin typeface="Source Serif Pro" pitchFamily="34" charset="0"/>
                <a:ea typeface="Source Serif Pro" pitchFamily="34" charset="-122"/>
                <a:cs typeface="Source Serif Pro" pitchFamily="34" charset="-120"/>
              </a:rPr>
              <a:t>Exploring Bond and Debenture</a:t>
            </a:r>
            <a:endParaRPr lang="en-US" sz="3450" dirty="0"/>
          </a:p>
        </p:txBody>
      </p:sp>
      <p:sp>
        <p:nvSpPr>
          <p:cNvPr id="4" name="Text 1"/>
          <p:cNvSpPr/>
          <p:nvPr/>
        </p:nvSpPr>
        <p:spPr>
          <a:xfrm>
            <a:off x="659130" y="1438156"/>
            <a:ext cx="7825740" cy="904042"/>
          </a:xfrm>
          <a:prstGeom prst="rect">
            <a:avLst/>
          </a:prstGeom>
          <a:noFill/>
          <a:ln/>
        </p:spPr>
        <p:txBody>
          <a:bodyPr wrap="square" lIns="0" tIns="0" rIns="0" bIns="0" rtlCol="0" anchor="t"/>
          <a:lstStyle/>
          <a:p>
            <a:pPr marL="0" indent="0">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Bonds and debentures are fixed-income securities that offer regular interest payments and a return of principal at maturity. In an inflationary environment, investors may seek higher-yielding bonds to compensate for inflation.</a:t>
            </a:r>
            <a:endParaRPr lang="en-US" sz="1450" dirty="0"/>
          </a:p>
        </p:txBody>
      </p:sp>
      <p:pic>
        <p:nvPicPr>
          <p:cNvPr id="5" name="Image 1" descr="preencoded.png"/>
          <p:cNvPicPr>
            <a:picLocks noChangeAspect="1"/>
          </p:cNvPicPr>
          <p:nvPr/>
        </p:nvPicPr>
        <p:blipFill>
          <a:blip r:embed="rId4"/>
          <a:stretch>
            <a:fillRect/>
          </a:stretch>
        </p:blipFill>
        <p:spPr>
          <a:xfrm>
            <a:off x="659130" y="2554010"/>
            <a:ext cx="470773" cy="470773"/>
          </a:xfrm>
          <a:prstGeom prst="rect">
            <a:avLst/>
          </a:prstGeom>
        </p:spPr>
      </p:pic>
      <p:sp>
        <p:nvSpPr>
          <p:cNvPr id="6" name="Text 2"/>
          <p:cNvSpPr/>
          <p:nvPr/>
        </p:nvSpPr>
        <p:spPr>
          <a:xfrm>
            <a:off x="659130" y="3213021"/>
            <a:ext cx="2215634" cy="276939"/>
          </a:xfrm>
          <a:prstGeom prst="rect">
            <a:avLst/>
          </a:prstGeom>
          <a:noFill/>
          <a:ln/>
        </p:spPr>
        <p:txBody>
          <a:bodyPr wrap="none" lIns="0" tIns="0" rIns="0" bIns="0" rtlCol="0" anchor="t"/>
          <a:lstStyle/>
          <a:p>
            <a:pPr marL="0" indent="0" algn="l">
              <a:lnSpc>
                <a:spcPts val="2150"/>
              </a:lnSpc>
              <a:buNone/>
            </a:pPr>
            <a:r>
              <a:rPr lang="en-US" sz="1700" kern="0" spc="-35" dirty="0">
                <a:solidFill>
                  <a:srgbClr val="272525"/>
                </a:solidFill>
                <a:latin typeface="Source Serif Pro" pitchFamily="34" charset="0"/>
                <a:ea typeface="Source Serif Pro" pitchFamily="34" charset="-122"/>
                <a:cs typeface="Source Serif Pro" pitchFamily="34" charset="-120"/>
              </a:rPr>
              <a:t>Bond Yields</a:t>
            </a:r>
            <a:endParaRPr lang="en-US" sz="1700" dirty="0"/>
          </a:p>
        </p:txBody>
      </p:sp>
      <p:sp>
        <p:nvSpPr>
          <p:cNvPr id="7" name="Text 3"/>
          <p:cNvSpPr/>
          <p:nvPr/>
        </p:nvSpPr>
        <p:spPr>
          <a:xfrm>
            <a:off x="659130" y="3602950"/>
            <a:ext cx="3771662" cy="1205389"/>
          </a:xfrm>
          <a:prstGeom prst="rect">
            <a:avLst/>
          </a:prstGeom>
          <a:noFill/>
          <a:ln/>
        </p:spPr>
        <p:txBody>
          <a:bodyPr wrap="square" lIns="0" tIns="0" rIns="0" bIns="0" rtlCol="0" anchor="t"/>
          <a:lstStyle/>
          <a:p>
            <a:pPr marL="0" indent="0" algn="l">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Bond yields tend to rise in an inflationary environment as investors demand higher returns to compensate for the erosion of purchasing power.</a:t>
            </a:r>
            <a:endParaRPr lang="en-US" sz="1450" dirty="0"/>
          </a:p>
        </p:txBody>
      </p:sp>
      <p:pic>
        <p:nvPicPr>
          <p:cNvPr id="8" name="Image 2" descr="preencoded.png"/>
          <p:cNvPicPr>
            <a:picLocks noChangeAspect="1"/>
          </p:cNvPicPr>
          <p:nvPr/>
        </p:nvPicPr>
        <p:blipFill>
          <a:blip r:embed="rId5"/>
          <a:stretch>
            <a:fillRect/>
          </a:stretch>
        </p:blipFill>
        <p:spPr>
          <a:xfrm>
            <a:off x="4713208" y="2554010"/>
            <a:ext cx="470773" cy="470773"/>
          </a:xfrm>
          <a:prstGeom prst="rect">
            <a:avLst/>
          </a:prstGeom>
        </p:spPr>
      </p:pic>
      <p:sp>
        <p:nvSpPr>
          <p:cNvPr id="9" name="Text 4"/>
          <p:cNvSpPr/>
          <p:nvPr/>
        </p:nvSpPr>
        <p:spPr>
          <a:xfrm>
            <a:off x="4713208" y="3213021"/>
            <a:ext cx="2345888" cy="276939"/>
          </a:xfrm>
          <a:prstGeom prst="rect">
            <a:avLst/>
          </a:prstGeom>
          <a:noFill/>
          <a:ln/>
        </p:spPr>
        <p:txBody>
          <a:bodyPr wrap="none" lIns="0" tIns="0" rIns="0" bIns="0" rtlCol="0" anchor="t"/>
          <a:lstStyle/>
          <a:p>
            <a:pPr marL="0" indent="0" algn="l">
              <a:lnSpc>
                <a:spcPts val="2150"/>
              </a:lnSpc>
              <a:buNone/>
            </a:pPr>
            <a:r>
              <a:rPr lang="en-US" sz="1700" kern="0" spc="-35" dirty="0">
                <a:solidFill>
                  <a:srgbClr val="272525"/>
                </a:solidFill>
                <a:latin typeface="Source Serif Pro" pitchFamily="34" charset="0"/>
                <a:ea typeface="Source Serif Pro" pitchFamily="34" charset="-122"/>
                <a:cs typeface="Source Serif Pro" pitchFamily="34" charset="-120"/>
              </a:rPr>
              <a:t>Inflation-Indexed Bonds</a:t>
            </a:r>
            <a:endParaRPr lang="en-US" sz="1700" dirty="0"/>
          </a:p>
        </p:txBody>
      </p:sp>
      <p:sp>
        <p:nvSpPr>
          <p:cNvPr id="10" name="Text 5"/>
          <p:cNvSpPr/>
          <p:nvPr/>
        </p:nvSpPr>
        <p:spPr>
          <a:xfrm>
            <a:off x="4713208" y="3602950"/>
            <a:ext cx="3771662" cy="1205389"/>
          </a:xfrm>
          <a:prstGeom prst="rect">
            <a:avLst/>
          </a:prstGeom>
          <a:noFill/>
          <a:ln/>
        </p:spPr>
        <p:txBody>
          <a:bodyPr wrap="square" lIns="0" tIns="0" rIns="0" bIns="0" rtlCol="0" anchor="t"/>
          <a:lstStyle/>
          <a:p>
            <a:pPr marL="0" indent="0" algn="l">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Inflation-indexed bonds, such as Treasury Inflation-Protected Securities (TIPS), provide protection against inflation by adjusting their principal value based on inflation.</a:t>
            </a:r>
            <a:endParaRPr lang="en-US" sz="1450" dirty="0"/>
          </a:p>
        </p:txBody>
      </p:sp>
      <p:pic>
        <p:nvPicPr>
          <p:cNvPr id="11" name="Image 3" descr="preencoded.png"/>
          <p:cNvPicPr>
            <a:picLocks noChangeAspect="1"/>
          </p:cNvPicPr>
          <p:nvPr/>
        </p:nvPicPr>
        <p:blipFill>
          <a:blip r:embed="rId6"/>
          <a:stretch>
            <a:fillRect/>
          </a:stretch>
        </p:blipFill>
        <p:spPr>
          <a:xfrm>
            <a:off x="659130" y="5373291"/>
            <a:ext cx="470773" cy="470773"/>
          </a:xfrm>
          <a:prstGeom prst="rect">
            <a:avLst/>
          </a:prstGeom>
        </p:spPr>
      </p:pic>
      <p:sp>
        <p:nvSpPr>
          <p:cNvPr id="12" name="Text 6"/>
          <p:cNvSpPr/>
          <p:nvPr/>
        </p:nvSpPr>
        <p:spPr>
          <a:xfrm>
            <a:off x="659130" y="6032302"/>
            <a:ext cx="2215634" cy="276939"/>
          </a:xfrm>
          <a:prstGeom prst="rect">
            <a:avLst/>
          </a:prstGeom>
          <a:noFill/>
          <a:ln/>
        </p:spPr>
        <p:txBody>
          <a:bodyPr wrap="none" lIns="0" tIns="0" rIns="0" bIns="0" rtlCol="0" anchor="t"/>
          <a:lstStyle/>
          <a:p>
            <a:pPr marL="0" indent="0" algn="l">
              <a:lnSpc>
                <a:spcPts val="2150"/>
              </a:lnSpc>
              <a:buNone/>
            </a:pPr>
            <a:r>
              <a:rPr lang="en-US" sz="1700" kern="0" spc="-35" dirty="0">
                <a:solidFill>
                  <a:srgbClr val="272525"/>
                </a:solidFill>
                <a:latin typeface="Source Serif Pro" pitchFamily="34" charset="0"/>
                <a:ea typeface="Source Serif Pro" pitchFamily="34" charset="-122"/>
                <a:cs typeface="Source Serif Pro" pitchFamily="34" charset="-120"/>
              </a:rPr>
              <a:t>High-Yield Bonds</a:t>
            </a:r>
            <a:endParaRPr lang="en-US" sz="1700" dirty="0"/>
          </a:p>
        </p:txBody>
      </p:sp>
      <p:sp>
        <p:nvSpPr>
          <p:cNvPr id="13" name="Text 7"/>
          <p:cNvSpPr/>
          <p:nvPr/>
        </p:nvSpPr>
        <p:spPr>
          <a:xfrm>
            <a:off x="659130" y="6422231"/>
            <a:ext cx="3771662" cy="1205389"/>
          </a:xfrm>
          <a:prstGeom prst="rect">
            <a:avLst/>
          </a:prstGeom>
          <a:noFill/>
          <a:ln/>
        </p:spPr>
        <p:txBody>
          <a:bodyPr wrap="square" lIns="0" tIns="0" rIns="0" bIns="0" rtlCol="0" anchor="t"/>
          <a:lstStyle/>
          <a:p>
            <a:pPr marL="0" indent="0" algn="l">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High-yield bonds, also known as junk bonds, offer higher interest rates but carry a greater risk of default. They may be attractive in an inflationary environment but require careful consideration.</a:t>
            </a:r>
            <a:endParaRPr lang="en-US" sz="1450" dirty="0"/>
          </a:p>
        </p:txBody>
      </p:sp>
      <p:pic>
        <p:nvPicPr>
          <p:cNvPr id="14" name="Image 4" descr="preencoded.png"/>
          <p:cNvPicPr>
            <a:picLocks noChangeAspect="1"/>
          </p:cNvPicPr>
          <p:nvPr/>
        </p:nvPicPr>
        <p:blipFill>
          <a:blip r:embed="rId7"/>
          <a:stretch>
            <a:fillRect/>
          </a:stretch>
        </p:blipFill>
        <p:spPr>
          <a:xfrm>
            <a:off x="4713208" y="5373291"/>
            <a:ext cx="470773" cy="470773"/>
          </a:xfrm>
          <a:prstGeom prst="rect">
            <a:avLst/>
          </a:prstGeom>
        </p:spPr>
      </p:pic>
      <p:sp>
        <p:nvSpPr>
          <p:cNvPr id="15" name="Text 8"/>
          <p:cNvSpPr/>
          <p:nvPr/>
        </p:nvSpPr>
        <p:spPr>
          <a:xfrm>
            <a:off x="4713208" y="6032302"/>
            <a:ext cx="2215634" cy="276939"/>
          </a:xfrm>
          <a:prstGeom prst="rect">
            <a:avLst/>
          </a:prstGeom>
          <a:noFill/>
          <a:ln/>
        </p:spPr>
        <p:txBody>
          <a:bodyPr wrap="none" lIns="0" tIns="0" rIns="0" bIns="0" rtlCol="0" anchor="t"/>
          <a:lstStyle/>
          <a:p>
            <a:pPr marL="0" indent="0" algn="l">
              <a:lnSpc>
                <a:spcPts val="2150"/>
              </a:lnSpc>
              <a:buNone/>
            </a:pPr>
            <a:r>
              <a:rPr lang="en-US" sz="1700" kern="0" spc="-35" dirty="0">
                <a:solidFill>
                  <a:srgbClr val="272525"/>
                </a:solidFill>
                <a:latin typeface="Source Serif Pro" pitchFamily="34" charset="0"/>
                <a:ea typeface="Source Serif Pro" pitchFamily="34" charset="-122"/>
                <a:cs typeface="Source Serif Pro" pitchFamily="34" charset="-120"/>
              </a:rPr>
              <a:t>Floating Rate Bonds</a:t>
            </a:r>
            <a:endParaRPr lang="en-US" sz="1700" dirty="0"/>
          </a:p>
        </p:txBody>
      </p:sp>
      <p:sp>
        <p:nvSpPr>
          <p:cNvPr id="16" name="Text 9"/>
          <p:cNvSpPr/>
          <p:nvPr/>
        </p:nvSpPr>
        <p:spPr>
          <a:xfrm>
            <a:off x="4713208" y="6422231"/>
            <a:ext cx="3771662" cy="904042"/>
          </a:xfrm>
          <a:prstGeom prst="rect">
            <a:avLst/>
          </a:prstGeom>
          <a:noFill/>
          <a:ln/>
        </p:spPr>
        <p:txBody>
          <a:bodyPr wrap="square" lIns="0" tIns="0" rIns="0" bIns="0" rtlCol="0" anchor="t"/>
          <a:lstStyle/>
          <a:p>
            <a:pPr marL="0" indent="0" algn="l">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Floating rate bonds offer interest payments that adjust based on a reference rate, providing a degree of protection against rising interest rates.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8752" y="568285"/>
            <a:ext cx="6564392" cy="606981"/>
          </a:xfrm>
          <a:prstGeom prst="rect">
            <a:avLst/>
          </a:prstGeom>
          <a:noFill/>
          <a:ln/>
        </p:spPr>
        <p:txBody>
          <a:bodyPr wrap="none" lIns="0" tIns="0" rIns="0" bIns="0" rtlCol="0" anchor="t"/>
          <a:lstStyle/>
          <a:p>
            <a:pPr marL="0" indent="0">
              <a:lnSpc>
                <a:spcPts val="4750"/>
              </a:lnSpc>
              <a:buNone/>
            </a:pPr>
            <a:r>
              <a:rPr lang="en-US" sz="3800" kern="0" spc="-76" dirty="0">
                <a:solidFill>
                  <a:srgbClr val="000000"/>
                </a:solidFill>
                <a:latin typeface="Source Serif Pro" pitchFamily="34" charset="0"/>
                <a:ea typeface="Source Serif Pro" pitchFamily="34" charset="-122"/>
                <a:cs typeface="Source Serif Pro" pitchFamily="34" charset="-120"/>
              </a:rPr>
              <a:t>Role of Real Estate in Portfolios</a:t>
            </a:r>
            <a:endParaRPr lang="en-US" sz="3800" dirty="0"/>
          </a:p>
        </p:txBody>
      </p:sp>
      <p:sp>
        <p:nvSpPr>
          <p:cNvPr id="4" name="Text 1"/>
          <p:cNvSpPr/>
          <p:nvPr/>
        </p:nvSpPr>
        <p:spPr>
          <a:xfrm>
            <a:off x="6208752" y="1484828"/>
            <a:ext cx="7699296" cy="990838"/>
          </a:xfrm>
          <a:prstGeom prst="rect">
            <a:avLst/>
          </a:prstGeom>
          <a:noFill/>
          <a:ln/>
        </p:spPr>
        <p:txBody>
          <a:bodyPr wrap="square" lIns="0" tIns="0" rIns="0" bIns="0" rtlCol="0" anchor="t"/>
          <a:lstStyle/>
          <a:p>
            <a:pPr marL="0" indent="0">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Real estate is a tangible asset class that can provide a hedge against inflation. As inflation rises, the value of real estate tends to increase, providing potential capital appreciation and income from rental income.</a:t>
            </a:r>
            <a:endParaRPr lang="en-US" sz="1600" dirty="0"/>
          </a:p>
        </p:txBody>
      </p:sp>
      <p:pic>
        <p:nvPicPr>
          <p:cNvPr id="5" name="Image 1" descr="preencoded.png"/>
          <p:cNvPicPr>
            <a:picLocks noChangeAspect="1"/>
          </p:cNvPicPr>
          <p:nvPr/>
        </p:nvPicPr>
        <p:blipFill>
          <a:blip r:embed="rId4"/>
          <a:stretch>
            <a:fillRect/>
          </a:stretch>
        </p:blipFill>
        <p:spPr>
          <a:xfrm>
            <a:off x="6208752" y="2707838"/>
            <a:ext cx="1032034" cy="1651159"/>
          </a:xfrm>
          <a:prstGeom prst="rect">
            <a:avLst/>
          </a:prstGeom>
        </p:spPr>
      </p:pic>
      <p:sp>
        <p:nvSpPr>
          <p:cNvPr id="6" name="Text 2"/>
          <p:cNvSpPr/>
          <p:nvPr/>
        </p:nvSpPr>
        <p:spPr>
          <a:xfrm>
            <a:off x="7550348" y="2914174"/>
            <a:ext cx="2428280" cy="303609"/>
          </a:xfrm>
          <a:prstGeom prst="rect">
            <a:avLst/>
          </a:prstGeom>
          <a:noFill/>
          <a:ln/>
        </p:spPr>
        <p:txBody>
          <a:bodyPr wrap="none" lIns="0" tIns="0" rIns="0" bIns="0" rtlCol="0" anchor="t"/>
          <a:lstStyle/>
          <a:p>
            <a:pPr marL="0" indent="0" algn="l">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Property Appreciation</a:t>
            </a:r>
            <a:endParaRPr lang="en-US" sz="1900" dirty="0"/>
          </a:p>
        </p:txBody>
      </p:sp>
      <p:sp>
        <p:nvSpPr>
          <p:cNvPr id="7" name="Text 3"/>
          <p:cNvSpPr/>
          <p:nvPr/>
        </p:nvSpPr>
        <p:spPr>
          <a:xfrm>
            <a:off x="7550348" y="3341608"/>
            <a:ext cx="6357699" cy="660559"/>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Real estate values often rise in line with inflation, offering protection against the erosion of purchasing power.</a:t>
            </a:r>
            <a:endParaRPr lang="en-US" sz="1600" dirty="0"/>
          </a:p>
        </p:txBody>
      </p:sp>
      <p:pic>
        <p:nvPicPr>
          <p:cNvPr id="8" name="Image 2" descr="preencoded.png"/>
          <p:cNvPicPr>
            <a:picLocks noChangeAspect="1"/>
          </p:cNvPicPr>
          <p:nvPr/>
        </p:nvPicPr>
        <p:blipFill>
          <a:blip r:embed="rId5"/>
          <a:stretch>
            <a:fillRect/>
          </a:stretch>
        </p:blipFill>
        <p:spPr>
          <a:xfrm>
            <a:off x="6208752" y="4358997"/>
            <a:ext cx="1032034" cy="1651159"/>
          </a:xfrm>
          <a:prstGeom prst="rect">
            <a:avLst/>
          </a:prstGeom>
        </p:spPr>
      </p:pic>
      <p:sp>
        <p:nvSpPr>
          <p:cNvPr id="9" name="Text 4"/>
          <p:cNvSpPr/>
          <p:nvPr/>
        </p:nvSpPr>
        <p:spPr>
          <a:xfrm>
            <a:off x="7550348" y="4565333"/>
            <a:ext cx="2428280" cy="303609"/>
          </a:xfrm>
          <a:prstGeom prst="rect">
            <a:avLst/>
          </a:prstGeom>
          <a:noFill/>
          <a:ln/>
        </p:spPr>
        <p:txBody>
          <a:bodyPr wrap="none" lIns="0" tIns="0" rIns="0" bIns="0" rtlCol="0" anchor="t"/>
          <a:lstStyle/>
          <a:p>
            <a:pPr marL="0" indent="0" algn="l">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Rental Income</a:t>
            </a:r>
            <a:endParaRPr lang="en-US" sz="1900" dirty="0"/>
          </a:p>
        </p:txBody>
      </p:sp>
      <p:sp>
        <p:nvSpPr>
          <p:cNvPr id="10" name="Text 5"/>
          <p:cNvSpPr/>
          <p:nvPr/>
        </p:nvSpPr>
        <p:spPr>
          <a:xfrm>
            <a:off x="7550348" y="4992767"/>
            <a:ext cx="6357699" cy="660559"/>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Rental income can provide a steady stream of cash flow that helps offset the effects of inflation on your purchasing power.</a:t>
            </a:r>
            <a:endParaRPr lang="en-US" sz="1600" dirty="0"/>
          </a:p>
        </p:txBody>
      </p:sp>
      <p:pic>
        <p:nvPicPr>
          <p:cNvPr id="11" name="Image 3" descr="preencoded.png"/>
          <p:cNvPicPr>
            <a:picLocks noChangeAspect="1"/>
          </p:cNvPicPr>
          <p:nvPr/>
        </p:nvPicPr>
        <p:blipFill>
          <a:blip r:embed="rId6"/>
          <a:stretch>
            <a:fillRect/>
          </a:stretch>
        </p:blipFill>
        <p:spPr>
          <a:xfrm>
            <a:off x="6208752" y="6010156"/>
            <a:ext cx="1032034" cy="1651159"/>
          </a:xfrm>
          <a:prstGeom prst="rect">
            <a:avLst/>
          </a:prstGeom>
        </p:spPr>
      </p:pic>
      <p:sp>
        <p:nvSpPr>
          <p:cNvPr id="12" name="Text 6"/>
          <p:cNvSpPr/>
          <p:nvPr/>
        </p:nvSpPr>
        <p:spPr>
          <a:xfrm>
            <a:off x="7550348" y="6216491"/>
            <a:ext cx="2428280" cy="303609"/>
          </a:xfrm>
          <a:prstGeom prst="rect">
            <a:avLst/>
          </a:prstGeom>
          <a:noFill/>
          <a:ln/>
        </p:spPr>
        <p:txBody>
          <a:bodyPr wrap="none" lIns="0" tIns="0" rIns="0" bIns="0" rtlCol="0" anchor="t"/>
          <a:lstStyle/>
          <a:p>
            <a:pPr marL="0" indent="0" algn="l">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Inflation Hedge</a:t>
            </a:r>
            <a:endParaRPr lang="en-US" sz="1900" dirty="0"/>
          </a:p>
        </p:txBody>
      </p:sp>
      <p:sp>
        <p:nvSpPr>
          <p:cNvPr id="13" name="Text 7"/>
          <p:cNvSpPr/>
          <p:nvPr/>
        </p:nvSpPr>
        <p:spPr>
          <a:xfrm>
            <a:off x="7550348" y="6643926"/>
            <a:ext cx="6357699" cy="660559"/>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Real estate is considered a good inflation hedge, as its value tends to rise alongside inflation.</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2092" y="940713"/>
            <a:ext cx="7188279" cy="651867"/>
          </a:xfrm>
          <a:prstGeom prst="rect">
            <a:avLst/>
          </a:prstGeom>
          <a:noFill/>
          <a:ln/>
        </p:spPr>
        <p:txBody>
          <a:bodyPr wrap="none" lIns="0" tIns="0" rIns="0" bIns="0" rtlCol="0" anchor="t"/>
          <a:lstStyle/>
          <a:p>
            <a:pPr marL="0" indent="0">
              <a:lnSpc>
                <a:spcPts val="5100"/>
              </a:lnSpc>
              <a:buNone/>
            </a:pPr>
            <a:r>
              <a:rPr lang="en-US" sz="4100" kern="0" spc="-82" dirty="0">
                <a:solidFill>
                  <a:srgbClr val="000000"/>
                </a:solidFill>
                <a:latin typeface="Source Serif Pro" pitchFamily="34" charset="0"/>
                <a:ea typeface="Source Serif Pro" pitchFamily="34" charset="-122"/>
                <a:cs typeface="Source Serif Pro" pitchFamily="34" charset="-120"/>
              </a:rPr>
              <a:t>Investing in Equities for Growth</a:t>
            </a:r>
            <a:endParaRPr lang="en-US" sz="4100" dirty="0"/>
          </a:p>
        </p:txBody>
      </p:sp>
      <p:sp>
        <p:nvSpPr>
          <p:cNvPr id="4" name="Text 1"/>
          <p:cNvSpPr/>
          <p:nvPr/>
        </p:nvSpPr>
        <p:spPr>
          <a:xfrm>
            <a:off x="6262092" y="1925003"/>
            <a:ext cx="7592616" cy="1064062"/>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Equities, or stocks, represent ownership in companies. In an inflationary environment, companies may be able to pass on higher costs to consumers, potentially leading to higher earnings and stock price appreciation.</a:t>
            </a:r>
            <a:endParaRPr lang="en-US" sz="1700" dirty="0"/>
          </a:p>
        </p:txBody>
      </p:sp>
      <p:sp>
        <p:nvSpPr>
          <p:cNvPr id="5" name="Shape 2"/>
          <p:cNvSpPr/>
          <p:nvPr/>
        </p:nvSpPr>
        <p:spPr>
          <a:xfrm>
            <a:off x="6262092" y="3238381"/>
            <a:ext cx="7592616" cy="4050387"/>
          </a:xfrm>
          <a:prstGeom prst="roundRect">
            <a:avLst>
              <a:gd name="adj" fmla="val 2298"/>
            </a:avLst>
          </a:prstGeom>
          <a:noFill/>
          <a:ln w="7620">
            <a:solidFill>
              <a:srgbClr val="000000">
                <a:alpha val="8000"/>
              </a:srgbClr>
            </a:solidFill>
            <a:prstDash val="solid"/>
          </a:ln>
        </p:spPr>
      </p:sp>
      <p:sp>
        <p:nvSpPr>
          <p:cNvPr id="6" name="Shape 3"/>
          <p:cNvSpPr/>
          <p:nvPr/>
        </p:nvSpPr>
        <p:spPr>
          <a:xfrm>
            <a:off x="6269712" y="3246001"/>
            <a:ext cx="7577376" cy="1345049"/>
          </a:xfrm>
          <a:prstGeom prst="rect">
            <a:avLst/>
          </a:prstGeom>
          <a:solidFill>
            <a:srgbClr val="FFFFFF">
              <a:alpha val="4000"/>
            </a:srgbClr>
          </a:solidFill>
          <a:ln/>
        </p:spPr>
      </p:sp>
      <p:sp>
        <p:nvSpPr>
          <p:cNvPr id="7" name="Text 4"/>
          <p:cNvSpPr/>
          <p:nvPr/>
        </p:nvSpPr>
        <p:spPr>
          <a:xfrm>
            <a:off x="6491288" y="3386495"/>
            <a:ext cx="3341727" cy="354687"/>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Value Stocks</a:t>
            </a:r>
            <a:endParaRPr lang="en-US" sz="1700" dirty="0"/>
          </a:p>
        </p:txBody>
      </p:sp>
      <p:sp>
        <p:nvSpPr>
          <p:cNvPr id="8" name="Text 5"/>
          <p:cNvSpPr/>
          <p:nvPr/>
        </p:nvSpPr>
        <p:spPr>
          <a:xfrm>
            <a:off x="10283785" y="3386495"/>
            <a:ext cx="3341727" cy="1064062"/>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Tend to perform well during periods of high inflation as they are undervalued by the market.</a:t>
            </a:r>
            <a:endParaRPr lang="en-US" sz="1700" dirty="0"/>
          </a:p>
        </p:txBody>
      </p:sp>
      <p:sp>
        <p:nvSpPr>
          <p:cNvPr id="9" name="Shape 6"/>
          <p:cNvSpPr/>
          <p:nvPr/>
        </p:nvSpPr>
        <p:spPr>
          <a:xfrm>
            <a:off x="6269712" y="4591050"/>
            <a:ext cx="7577376" cy="1345049"/>
          </a:xfrm>
          <a:prstGeom prst="rect">
            <a:avLst/>
          </a:prstGeom>
          <a:solidFill>
            <a:srgbClr val="000000">
              <a:alpha val="4000"/>
            </a:srgbClr>
          </a:solidFill>
          <a:ln/>
        </p:spPr>
      </p:sp>
      <p:sp>
        <p:nvSpPr>
          <p:cNvPr id="10" name="Text 7"/>
          <p:cNvSpPr/>
          <p:nvPr/>
        </p:nvSpPr>
        <p:spPr>
          <a:xfrm>
            <a:off x="6491288" y="4731544"/>
            <a:ext cx="3341727" cy="354687"/>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Growth Stocks</a:t>
            </a:r>
            <a:endParaRPr lang="en-US" sz="1700" dirty="0"/>
          </a:p>
        </p:txBody>
      </p:sp>
      <p:sp>
        <p:nvSpPr>
          <p:cNvPr id="11" name="Text 8"/>
          <p:cNvSpPr/>
          <p:nvPr/>
        </p:nvSpPr>
        <p:spPr>
          <a:xfrm>
            <a:off x="10283785" y="4731544"/>
            <a:ext cx="3341727" cy="1064062"/>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May face headwinds during high inflation as investors may seek value stocks.</a:t>
            </a:r>
            <a:endParaRPr lang="en-US" sz="1700" dirty="0"/>
          </a:p>
        </p:txBody>
      </p:sp>
      <p:sp>
        <p:nvSpPr>
          <p:cNvPr id="12" name="Shape 9"/>
          <p:cNvSpPr/>
          <p:nvPr/>
        </p:nvSpPr>
        <p:spPr>
          <a:xfrm>
            <a:off x="6269712" y="5936099"/>
            <a:ext cx="7577376" cy="1345049"/>
          </a:xfrm>
          <a:prstGeom prst="rect">
            <a:avLst/>
          </a:prstGeom>
          <a:solidFill>
            <a:srgbClr val="FFFFFF">
              <a:alpha val="4000"/>
            </a:srgbClr>
          </a:solidFill>
          <a:ln/>
        </p:spPr>
      </p:sp>
      <p:sp>
        <p:nvSpPr>
          <p:cNvPr id="13" name="Text 10"/>
          <p:cNvSpPr/>
          <p:nvPr/>
        </p:nvSpPr>
        <p:spPr>
          <a:xfrm>
            <a:off x="6491288" y="6076593"/>
            <a:ext cx="3341727" cy="354687"/>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Dividend Stocks</a:t>
            </a:r>
            <a:endParaRPr lang="en-US" sz="1700" dirty="0"/>
          </a:p>
        </p:txBody>
      </p:sp>
      <p:sp>
        <p:nvSpPr>
          <p:cNvPr id="14" name="Text 11"/>
          <p:cNvSpPr/>
          <p:nvPr/>
        </p:nvSpPr>
        <p:spPr>
          <a:xfrm>
            <a:off x="10283785" y="6076593"/>
            <a:ext cx="3341727" cy="1064062"/>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Provide a steady stream of income, which can help offset the effects of inflation on your purchasing power.</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1002</Words>
  <Application>Microsoft Office PowerPoint</Application>
  <PresentationFormat>Custom</PresentationFormat>
  <Paragraphs>96</Paragraphs>
  <Slides>12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Source Sans Pro</vt:lpstr>
      <vt:lpstr>Source Serif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5</cp:revision>
  <dcterms:created xsi:type="dcterms:W3CDTF">2024-09-14T04:29:38Z</dcterms:created>
  <dcterms:modified xsi:type="dcterms:W3CDTF">2024-09-14T04:34:48Z</dcterms:modified>
</cp:coreProperties>
</file>